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3" r:id="rId4"/>
    <p:sldId id="282" r:id="rId5"/>
    <p:sldId id="283" r:id="rId6"/>
    <p:sldId id="284" r:id="rId7"/>
    <p:sldId id="261" r:id="rId8"/>
    <p:sldId id="262" r:id="rId9"/>
    <p:sldId id="281" r:id="rId10"/>
    <p:sldId id="264" r:id="rId11"/>
    <p:sldId id="265" r:id="rId12"/>
    <p:sldId id="266" r:id="rId13"/>
    <p:sldId id="267" r:id="rId14"/>
    <p:sldId id="259" r:id="rId15"/>
    <p:sldId id="258" r:id="rId16"/>
    <p:sldId id="268" r:id="rId17"/>
    <p:sldId id="269" r:id="rId18"/>
    <p:sldId id="270" r:id="rId19"/>
    <p:sldId id="276" r:id="rId20"/>
    <p:sldId id="277" r:id="rId21"/>
    <p:sldId id="279" r:id="rId22"/>
    <p:sldId id="278" r:id="rId23"/>
  </p:sldIdLst>
  <p:sldSz cx="9144000" cy="5143500" type="screen16x9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0"/>
    <a:srgbClr val="BC0082"/>
    <a:srgbClr val="F77187"/>
    <a:srgbClr val="F7F79F"/>
    <a:srgbClr val="FDD3DD"/>
    <a:srgbClr val="79EBBD"/>
    <a:srgbClr val="5BFF5B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56" autoAdjust="0"/>
    <p:restoredTop sz="94660"/>
  </p:normalViewPr>
  <p:slideViewPr>
    <p:cSldViewPr>
      <p:cViewPr>
        <p:scale>
          <a:sx n="90" d="100"/>
          <a:sy n="90" d="100"/>
        </p:scale>
        <p:origin x="504" y="7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handoutMaster" Target="handoutMasters/handout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5420D-A081-4C27-A284-ECA3B659245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9BF239-A28C-4823-B272-B7E9B13AF5C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ผลกระทบและ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ความท้าทาย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ของเมือง</a:t>
          </a:r>
          <a:endParaRPr lang="en-US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146C79B-490F-4E37-8EAE-4136AE59B946}" type="parTrans" cxnId="{6865E429-F53E-415C-8BB2-AF676D36F4BD}">
      <dgm:prSet/>
      <dgm:spPr/>
      <dgm:t>
        <a:bodyPr/>
        <a:lstStyle/>
        <a:p>
          <a:endParaRPr lang="en-US"/>
        </a:p>
      </dgm:t>
    </dgm:pt>
    <dgm:pt modelId="{D5F05FDB-B962-4E85-99ED-09C12C3CA5AA}" type="sibTrans" cxnId="{6865E429-F53E-415C-8BB2-AF676D36F4BD}">
      <dgm:prSet/>
      <dgm:spPr/>
      <dgm:t>
        <a:bodyPr/>
        <a:lstStyle/>
        <a:p>
          <a:endParaRPr lang="en-US"/>
        </a:p>
      </dgm:t>
    </dgm:pt>
    <dgm:pt modelId="{86D5E43C-663C-4706-A389-E0D5E090E475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th-TH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จำนวนประชากร</a:t>
          </a:r>
          <a:endParaRPr lang="en-US" sz="2400" b="1" dirty="0">
            <a:solidFill>
              <a:srgbClr val="FF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4165990-E194-4B94-81B6-3A3018323A68}" type="parTrans" cxnId="{5755C54E-9336-4E5A-9426-3DC12319932F}">
      <dgm:prSet/>
      <dgm:spPr/>
      <dgm:t>
        <a:bodyPr/>
        <a:lstStyle/>
        <a:p>
          <a:endParaRPr lang="en-US"/>
        </a:p>
      </dgm:t>
    </dgm:pt>
    <dgm:pt modelId="{8BEBC1D6-3FED-427F-BEDA-50B2A8DF4933}" type="sibTrans" cxnId="{5755C54E-9336-4E5A-9426-3DC12319932F}">
      <dgm:prSet/>
      <dgm:spPr/>
      <dgm:t>
        <a:bodyPr/>
        <a:lstStyle/>
        <a:p>
          <a:endParaRPr lang="en-US"/>
        </a:p>
      </dgm:t>
    </dgm:pt>
    <dgm:pt modelId="{FB762C44-D85A-42D7-B526-6E504100FEAC}">
      <dgm:prSet phldrT="[Text]" custT="1"/>
      <dgm:spPr>
        <a:solidFill>
          <a:srgbClr val="FFFF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ความสมานฉันท์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ในสังคม</a:t>
          </a:r>
          <a:endParaRPr lang="en-US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CB14D11-5F15-48E1-B40F-52C090A14F14}" type="parTrans" cxnId="{E96926C0-7E18-43D0-A71E-443CD271E91F}">
      <dgm:prSet/>
      <dgm:spPr/>
      <dgm:t>
        <a:bodyPr/>
        <a:lstStyle/>
        <a:p>
          <a:endParaRPr lang="en-US"/>
        </a:p>
      </dgm:t>
    </dgm:pt>
    <dgm:pt modelId="{0D16AC83-23C5-45E8-98CB-D43F0777E880}" type="sibTrans" cxnId="{E96926C0-7E18-43D0-A71E-443CD271E91F}">
      <dgm:prSet/>
      <dgm:spPr/>
      <dgm:t>
        <a:bodyPr/>
        <a:lstStyle/>
        <a:p>
          <a:endParaRPr lang="en-US"/>
        </a:p>
      </dgm:t>
    </dgm:pt>
    <dgm:pt modelId="{8EAC0097-9191-47BE-8F04-5C323DF3CCD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th-TH" sz="2400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การเรียนรู้ตลอดชีวิต</a:t>
          </a:r>
          <a:endParaRPr lang="en-US" sz="2400" b="1" dirty="0">
            <a:solidFill>
              <a:schemeClr val="accent2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2974C06-1BDB-4D2F-9432-82673D9B7153}" type="parTrans" cxnId="{33E91361-C568-456D-ABC4-98742B1BA143}">
      <dgm:prSet/>
      <dgm:spPr/>
      <dgm:t>
        <a:bodyPr/>
        <a:lstStyle/>
        <a:p>
          <a:endParaRPr lang="en-US"/>
        </a:p>
      </dgm:t>
    </dgm:pt>
    <dgm:pt modelId="{35AC6549-0D6A-4179-B3AA-3A648481C881}" type="sibTrans" cxnId="{33E91361-C568-456D-ABC4-98742B1BA143}">
      <dgm:prSet/>
      <dgm:spPr/>
      <dgm:t>
        <a:bodyPr/>
        <a:lstStyle/>
        <a:p>
          <a:endParaRPr lang="en-US"/>
        </a:p>
      </dgm:t>
    </dgm:pt>
    <dgm:pt modelId="{E0ED6E77-A3D5-4D99-8F90-C1DA45970C79}">
      <dgm:prSet phldrT="[Text]" custT="1"/>
      <dgm:spPr>
        <a:solidFill>
          <a:srgbClr val="92D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300" b="1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เป้าหมาย</a:t>
          </a:r>
          <a:br>
            <a:rPr lang="th-TH" sz="2300" b="1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300" b="1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การพัฒนาที่ยั่งยืน </a:t>
          </a:r>
          <a:br>
            <a:rPr lang="th-TH" sz="2300" b="1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en-US" sz="2300" b="1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17</a:t>
          </a:r>
          <a:r>
            <a:rPr lang="th-TH" sz="2300" b="1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ประการ </a:t>
          </a:r>
          <a:r>
            <a:rPr lang="en-US" sz="2300" b="1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(SDGs)</a:t>
          </a:r>
        </a:p>
      </dgm:t>
    </dgm:pt>
    <dgm:pt modelId="{90C1C0F3-8364-415A-831D-65B73E0FB561}" type="parTrans" cxnId="{7CEE83EF-A305-4A6E-ABC7-F35959EDC873}">
      <dgm:prSet/>
      <dgm:spPr/>
      <dgm:t>
        <a:bodyPr/>
        <a:lstStyle/>
        <a:p>
          <a:endParaRPr lang="en-US"/>
        </a:p>
      </dgm:t>
    </dgm:pt>
    <dgm:pt modelId="{E9561643-DB98-4BA2-BFF8-A1F2A0844419}" type="sibTrans" cxnId="{7CEE83EF-A305-4A6E-ABC7-F35959EDC873}">
      <dgm:prSet/>
      <dgm:spPr/>
      <dgm:t>
        <a:bodyPr/>
        <a:lstStyle/>
        <a:p>
          <a:endParaRPr lang="en-US"/>
        </a:p>
      </dgm:t>
    </dgm:pt>
    <dgm:pt modelId="{FAAB3801-EE90-489F-81B1-39FD9FEB119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การพัฒนาเศรษฐกิจ</a:t>
          </a:r>
          <a:endParaRPr lang="en-US" sz="24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5586416-4242-4A96-B0E4-5D6A2A29DE11}" type="parTrans" cxnId="{D40A5DB2-2001-4FD9-B381-2EC518B6672E}">
      <dgm:prSet/>
      <dgm:spPr/>
      <dgm:t>
        <a:bodyPr/>
        <a:lstStyle/>
        <a:p>
          <a:endParaRPr lang="en-US"/>
        </a:p>
      </dgm:t>
    </dgm:pt>
    <dgm:pt modelId="{933A51DE-62FB-405B-9FAC-7407831D27F4}" type="sibTrans" cxnId="{D40A5DB2-2001-4FD9-B381-2EC518B6672E}">
      <dgm:prSet/>
      <dgm:spPr/>
      <dgm:t>
        <a:bodyPr/>
        <a:lstStyle/>
        <a:p>
          <a:endParaRPr lang="en-US"/>
        </a:p>
      </dgm:t>
    </dgm:pt>
    <dgm:pt modelId="{3BB1088A-DC82-49BF-BDA2-FA6A65CCB5BB}" type="pres">
      <dgm:prSet presAssocID="{9095420D-A081-4C27-A284-ECA3B659245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194CBF2-1CCE-49D9-9C4E-AE0CE1659B95}" type="pres">
      <dgm:prSet presAssocID="{E69BF239-A28C-4823-B272-B7E9B13AF5C2}" presName="Parent" presStyleLbl="node0" presStyleIdx="0" presStyleCnt="1" custScaleX="137190" custScaleY="119711" custLinFactNeighborX="-22235" custLinFactNeighborY="-5490">
        <dgm:presLayoutVars>
          <dgm:chMax val="6"/>
          <dgm:chPref val="6"/>
        </dgm:presLayoutVars>
      </dgm:prSet>
      <dgm:spPr/>
    </dgm:pt>
    <dgm:pt modelId="{750D5C6B-7A80-45B6-9887-E2A2E1864584}" type="pres">
      <dgm:prSet presAssocID="{86D5E43C-663C-4706-A389-E0D5E090E475}" presName="Accent1" presStyleCnt="0"/>
      <dgm:spPr/>
    </dgm:pt>
    <dgm:pt modelId="{8C6A5F42-9A90-448E-BA36-E26421202A4F}" type="pres">
      <dgm:prSet presAssocID="{86D5E43C-663C-4706-A389-E0D5E090E475}" presName="Accent" presStyleLbl="bgShp" presStyleIdx="0" presStyleCnt="5"/>
      <dgm:spPr/>
    </dgm:pt>
    <dgm:pt modelId="{C553B15D-E027-4739-A903-CBEEE2009960}" type="pres">
      <dgm:prSet presAssocID="{86D5E43C-663C-4706-A389-E0D5E090E475}" presName="Child1" presStyleLbl="node1" presStyleIdx="0" presStyleCnt="5" custScaleX="149476" custScaleY="72247" custLinFactX="-2709" custLinFactNeighborX="-100000" custLinFactNeighborY="-3362">
        <dgm:presLayoutVars>
          <dgm:chMax val="0"/>
          <dgm:chPref val="0"/>
          <dgm:bulletEnabled val="1"/>
        </dgm:presLayoutVars>
      </dgm:prSet>
      <dgm:spPr/>
    </dgm:pt>
    <dgm:pt modelId="{0E15EB9F-BAC8-4842-83B6-6B51FD4C923D}" type="pres">
      <dgm:prSet presAssocID="{FB762C44-D85A-42D7-B526-6E504100FEAC}" presName="Accent2" presStyleCnt="0"/>
      <dgm:spPr/>
    </dgm:pt>
    <dgm:pt modelId="{8DE4EF6B-CBDA-4215-BED5-CABB4ECAC868}" type="pres">
      <dgm:prSet presAssocID="{FB762C44-D85A-42D7-B526-6E504100FEAC}" presName="Accent" presStyleLbl="bgShp" presStyleIdx="1" presStyleCnt="5"/>
      <dgm:spPr>
        <a:solidFill>
          <a:schemeClr val="accent1"/>
        </a:solidFill>
      </dgm:spPr>
    </dgm:pt>
    <dgm:pt modelId="{7B826CC2-8B3A-4808-A95A-1DFAC6321C95}" type="pres">
      <dgm:prSet presAssocID="{FB762C44-D85A-42D7-B526-6E504100FEAC}" presName="Child2" presStyleLbl="node1" presStyleIdx="1" presStyleCnt="5" custScaleX="149061" custScaleY="101409" custLinFactX="-100000" custLinFactNeighborX="-193759" custLinFactNeighborY="39875">
        <dgm:presLayoutVars>
          <dgm:chMax val="0"/>
          <dgm:chPref val="0"/>
          <dgm:bulletEnabled val="1"/>
        </dgm:presLayoutVars>
      </dgm:prSet>
      <dgm:spPr/>
    </dgm:pt>
    <dgm:pt modelId="{DA6A44E0-2A51-494A-9B93-AFB634DA6771}" type="pres">
      <dgm:prSet presAssocID="{8EAC0097-9191-47BE-8F04-5C323DF3CCD6}" presName="Accent3" presStyleCnt="0"/>
      <dgm:spPr/>
    </dgm:pt>
    <dgm:pt modelId="{D5BE0BC7-05AA-4B65-BE88-5D938DC56998}" type="pres">
      <dgm:prSet presAssocID="{8EAC0097-9191-47BE-8F04-5C323DF3CCD6}" presName="Accent" presStyleLbl="bgShp" presStyleIdx="2" presStyleCnt="5"/>
      <dgm:spPr>
        <a:solidFill>
          <a:schemeClr val="accent1"/>
        </a:solidFill>
      </dgm:spPr>
    </dgm:pt>
    <dgm:pt modelId="{B271C101-54EC-4E4A-98ED-B8A2306F55D3}" type="pres">
      <dgm:prSet presAssocID="{8EAC0097-9191-47BE-8F04-5C323DF3CCD6}" presName="Child3" presStyleLbl="node1" presStyleIdx="2" presStyleCnt="5" custScaleX="187425" custScaleY="63879" custLinFactX="18857" custLinFactY="-10001" custLinFactNeighborX="100000" custLinFactNeighborY="-100000">
        <dgm:presLayoutVars>
          <dgm:chMax val="0"/>
          <dgm:chPref val="0"/>
          <dgm:bulletEnabled val="1"/>
        </dgm:presLayoutVars>
      </dgm:prSet>
      <dgm:spPr/>
    </dgm:pt>
    <dgm:pt modelId="{DB5B5BAC-17DA-4BDF-B0DD-56FCACA757D7}" type="pres">
      <dgm:prSet presAssocID="{E0ED6E77-A3D5-4D99-8F90-C1DA45970C79}" presName="Accent4" presStyleCnt="0"/>
      <dgm:spPr/>
    </dgm:pt>
    <dgm:pt modelId="{0E126B78-E212-4845-999A-197FB70914D6}" type="pres">
      <dgm:prSet presAssocID="{E0ED6E77-A3D5-4D99-8F90-C1DA45970C79}" presName="Accent" presStyleLbl="bgShp" presStyleIdx="3" presStyleCnt="5"/>
      <dgm:spPr>
        <a:solidFill>
          <a:schemeClr val="accent1"/>
        </a:solidFill>
      </dgm:spPr>
    </dgm:pt>
    <dgm:pt modelId="{5A24C4AE-C119-4DFF-A79D-EB2318582839}" type="pres">
      <dgm:prSet presAssocID="{E0ED6E77-A3D5-4D99-8F90-C1DA45970C79}" presName="Child4" presStyleLbl="node1" presStyleIdx="3" presStyleCnt="5" custScaleX="179626" custScaleY="113264" custLinFactX="83637" custLinFactNeighborX="100000" custLinFactNeighborY="-53701">
        <dgm:presLayoutVars>
          <dgm:chMax val="0"/>
          <dgm:chPref val="0"/>
          <dgm:bulletEnabled val="1"/>
        </dgm:presLayoutVars>
      </dgm:prSet>
      <dgm:spPr/>
    </dgm:pt>
    <dgm:pt modelId="{9FD40778-380D-4D79-AC51-B73784AD4F13}" type="pres">
      <dgm:prSet presAssocID="{FAAB3801-EE90-489F-81B1-39FD9FEB1195}" presName="Accent5" presStyleCnt="0"/>
      <dgm:spPr/>
    </dgm:pt>
    <dgm:pt modelId="{B61E9416-6F9D-4192-AFE4-E91031E6333E}" type="pres">
      <dgm:prSet presAssocID="{FAAB3801-EE90-489F-81B1-39FD9FEB1195}" presName="Accent" presStyleLbl="bgShp" presStyleIdx="4" presStyleCnt="5"/>
      <dgm:spPr>
        <a:noFill/>
      </dgm:spPr>
    </dgm:pt>
    <dgm:pt modelId="{1A75F33B-8901-470F-8014-4EEB66D72599}" type="pres">
      <dgm:prSet presAssocID="{FAAB3801-EE90-489F-81B1-39FD9FEB1195}" presName="Child5" presStyleLbl="node1" presStyleIdx="4" presStyleCnt="5" custScaleX="202788" custScaleY="65902" custLinFactX="100000" custLinFactY="-88930" custLinFactNeighborX="164322" custLinFactNeighborY="-100000">
        <dgm:presLayoutVars>
          <dgm:chMax val="0"/>
          <dgm:chPref val="0"/>
          <dgm:bulletEnabled val="1"/>
        </dgm:presLayoutVars>
      </dgm:prSet>
      <dgm:spPr/>
    </dgm:pt>
  </dgm:ptLst>
  <dgm:cxnLst>
    <dgm:cxn modelId="{E5E54910-E7FD-4683-8517-ED4411BE31E0}" type="presOf" srcId="{8EAC0097-9191-47BE-8F04-5C323DF3CCD6}" destId="{B271C101-54EC-4E4A-98ED-B8A2306F55D3}" srcOrd="0" destOrd="0" presId="urn:microsoft.com/office/officeart/2011/layout/HexagonRadial"/>
    <dgm:cxn modelId="{6865E429-F53E-415C-8BB2-AF676D36F4BD}" srcId="{9095420D-A081-4C27-A284-ECA3B6592458}" destId="{E69BF239-A28C-4823-B272-B7E9B13AF5C2}" srcOrd="0" destOrd="0" parTransId="{D146C79B-490F-4E37-8EAE-4136AE59B946}" sibTransId="{D5F05FDB-B962-4E85-99ED-09C12C3CA5AA}"/>
    <dgm:cxn modelId="{33E91361-C568-456D-ABC4-98742B1BA143}" srcId="{E69BF239-A28C-4823-B272-B7E9B13AF5C2}" destId="{8EAC0097-9191-47BE-8F04-5C323DF3CCD6}" srcOrd="2" destOrd="0" parTransId="{42974C06-1BDB-4D2F-9432-82673D9B7153}" sibTransId="{35AC6549-0D6A-4179-B3AA-3A648481C881}"/>
    <dgm:cxn modelId="{05E9EF62-344B-4086-8C03-A84113C425C2}" type="presOf" srcId="{86D5E43C-663C-4706-A389-E0D5E090E475}" destId="{C553B15D-E027-4739-A903-CBEEE2009960}" srcOrd="0" destOrd="0" presId="urn:microsoft.com/office/officeart/2011/layout/HexagonRadial"/>
    <dgm:cxn modelId="{5755C54E-9336-4E5A-9426-3DC12319932F}" srcId="{E69BF239-A28C-4823-B272-B7E9B13AF5C2}" destId="{86D5E43C-663C-4706-A389-E0D5E090E475}" srcOrd="0" destOrd="0" parTransId="{64165990-E194-4B94-81B6-3A3018323A68}" sibTransId="{8BEBC1D6-3FED-427F-BEDA-50B2A8DF4933}"/>
    <dgm:cxn modelId="{1901F97F-87C7-4B91-87FE-2C76F5C282BF}" type="presOf" srcId="{FAAB3801-EE90-489F-81B1-39FD9FEB1195}" destId="{1A75F33B-8901-470F-8014-4EEB66D72599}" srcOrd="0" destOrd="0" presId="urn:microsoft.com/office/officeart/2011/layout/HexagonRadial"/>
    <dgm:cxn modelId="{B7532C8B-478F-4027-A235-926EEE1B1A9B}" type="presOf" srcId="{FB762C44-D85A-42D7-B526-6E504100FEAC}" destId="{7B826CC2-8B3A-4808-A95A-1DFAC6321C95}" srcOrd="0" destOrd="0" presId="urn:microsoft.com/office/officeart/2011/layout/HexagonRadial"/>
    <dgm:cxn modelId="{BA45D097-24D1-40DF-8DEB-A45D1B8055B8}" type="presOf" srcId="{E69BF239-A28C-4823-B272-B7E9B13AF5C2}" destId="{2194CBF2-1CCE-49D9-9C4E-AE0CE1659B95}" srcOrd="0" destOrd="0" presId="urn:microsoft.com/office/officeart/2011/layout/HexagonRadial"/>
    <dgm:cxn modelId="{75DD259D-56C1-4E12-832B-A7A93FD9164F}" type="presOf" srcId="{9095420D-A081-4C27-A284-ECA3B6592458}" destId="{3BB1088A-DC82-49BF-BDA2-FA6A65CCB5BB}" srcOrd="0" destOrd="0" presId="urn:microsoft.com/office/officeart/2011/layout/HexagonRadial"/>
    <dgm:cxn modelId="{D40A5DB2-2001-4FD9-B381-2EC518B6672E}" srcId="{E69BF239-A28C-4823-B272-B7E9B13AF5C2}" destId="{FAAB3801-EE90-489F-81B1-39FD9FEB1195}" srcOrd="4" destOrd="0" parTransId="{25586416-4242-4A96-B0E4-5D6A2A29DE11}" sibTransId="{933A51DE-62FB-405B-9FAC-7407831D27F4}"/>
    <dgm:cxn modelId="{E96926C0-7E18-43D0-A71E-443CD271E91F}" srcId="{E69BF239-A28C-4823-B272-B7E9B13AF5C2}" destId="{FB762C44-D85A-42D7-B526-6E504100FEAC}" srcOrd="1" destOrd="0" parTransId="{4CB14D11-5F15-48E1-B40F-52C090A14F14}" sibTransId="{0D16AC83-23C5-45E8-98CB-D43F0777E880}"/>
    <dgm:cxn modelId="{4960DFE0-849D-4599-969D-B0D2A3380DFD}" type="presOf" srcId="{E0ED6E77-A3D5-4D99-8F90-C1DA45970C79}" destId="{5A24C4AE-C119-4DFF-A79D-EB2318582839}" srcOrd="0" destOrd="0" presId="urn:microsoft.com/office/officeart/2011/layout/HexagonRadial"/>
    <dgm:cxn modelId="{7CEE83EF-A305-4A6E-ABC7-F35959EDC873}" srcId="{E69BF239-A28C-4823-B272-B7E9B13AF5C2}" destId="{E0ED6E77-A3D5-4D99-8F90-C1DA45970C79}" srcOrd="3" destOrd="0" parTransId="{90C1C0F3-8364-415A-831D-65B73E0FB561}" sibTransId="{E9561643-DB98-4BA2-BFF8-A1F2A0844419}"/>
    <dgm:cxn modelId="{444031CB-1DD7-4FBE-8215-028699CF09BA}" type="presParOf" srcId="{3BB1088A-DC82-49BF-BDA2-FA6A65CCB5BB}" destId="{2194CBF2-1CCE-49D9-9C4E-AE0CE1659B95}" srcOrd="0" destOrd="0" presId="urn:microsoft.com/office/officeart/2011/layout/HexagonRadial"/>
    <dgm:cxn modelId="{9AABE8CD-0C53-4696-9E12-6659FCC34EC0}" type="presParOf" srcId="{3BB1088A-DC82-49BF-BDA2-FA6A65CCB5BB}" destId="{750D5C6B-7A80-45B6-9887-E2A2E1864584}" srcOrd="1" destOrd="0" presId="urn:microsoft.com/office/officeart/2011/layout/HexagonRadial"/>
    <dgm:cxn modelId="{BA2F9A11-CF2B-4F3E-8505-582FB8D69605}" type="presParOf" srcId="{750D5C6B-7A80-45B6-9887-E2A2E1864584}" destId="{8C6A5F42-9A90-448E-BA36-E26421202A4F}" srcOrd="0" destOrd="0" presId="urn:microsoft.com/office/officeart/2011/layout/HexagonRadial"/>
    <dgm:cxn modelId="{AAC55E9A-889D-475C-8D27-8A3719B055D9}" type="presParOf" srcId="{3BB1088A-DC82-49BF-BDA2-FA6A65CCB5BB}" destId="{C553B15D-E027-4739-A903-CBEEE2009960}" srcOrd="2" destOrd="0" presId="urn:microsoft.com/office/officeart/2011/layout/HexagonRadial"/>
    <dgm:cxn modelId="{8B7FA0BB-F712-40A8-90FE-19549ED082B5}" type="presParOf" srcId="{3BB1088A-DC82-49BF-BDA2-FA6A65CCB5BB}" destId="{0E15EB9F-BAC8-4842-83B6-6B51FD4C923D}" srcOrd="3" destOrd="0" presId="urn:microsoft.com/office/officeart/2011/layout/HexagonRadial"/>
    <dgm:cxn modelId="{CC253F89-DB81-4A50-AC3B-145AB6E21EF4}" type="presParOf" srcId="{0E15EB9F-BAC8-4842-83B6-6B51FD4C923D}" destId="{8DE4EF6B-CBDA-4215-BED5-CABB4ECAC868}" srcOrd="0" destOrd="0" presId="urn:microsoft.com/office/officeart/2011/layout/HexagonRadial"/>
    <dgm:cxn modelId="{711FE421-8A55-48C7-B3AB-F06937B3B196}" type="presParOf" srcId="{3BB1088A-DC82-49BF-BDA2-FA6A65CCB5BB}" destId="{7B826CC2-8B3A-4808-A95A-1DFAC6321C95}" srcOrd="4" destOrd="0" presId="urn:microsoft.com/office/officeart/2011/layout/HexagonRadial"/>
    <dgm:cxn modelId="{560B94B6-8A37-4F52-B762-961FE642308C}" type="presParOf" srcId="{3BB1088A-DC82-49BF-BDA2-FA6A65CCB5BB}" destId="{DA6A44E0-2A51-494A-9B93-AFB634DA6771}" srcOrd="5" destOrd="0" presId="urn:microsoft.com/office/officeart/2011/layout/HexagonRadial"/>
    <dgm:cxn modelId="{ED8F2866-9E15-43C9-8CEB-FEED86947EDC}" type="presParOf" srcId="{DA6A44E0-2A51-494A-9B93-AFB634DA6771}" destId="{D5BE0BC7-05AA-4B65-BE88-5D938DC56998}" srcOrd="0" destOrd="0" presId="urn:microsoft.com/office/officeart/2011/layout/HexagonRadial"/>
    <dgm:cxn modelId="{EB46CA93-AD7F-4976-BBA6-5A10602CCE2D}" type="presParOf" srcId="{3BB1088A-DC82-49BF-BDA2-FA6A65CCB5BB}" destId="{B271C101-54EC-4E4A-98ED-B8A2306F55D3}" srcOrd="6" destOrd="0" presId="urn:microsoft.com/office/officeart/2011/layout/HexagonRadial"/>
    <dgm:cxn modelId="{8F289D5C-3E1F-47B0-9BA6-511D706B36FB}" type="presParOf" srcId="{3BB1088A-DC82-49BF-BDA2-FA6A65CCB5BB}" destId="{DB5B5BAC-17DA-4BDF-B0DD-56FCACA757D7}" srcOrd="7" destOrd="0" presId="urn:microsoft.com/office/officeart/2011/layout/HexagonRadial"/>
    <dgm:cxn modelId="{F368489C-B8EA-4844-B410-F2C2853FFC68}" type="presParOf" srcId="{DB5B5BAC-17DA-4BDF-B0DD-56FCACA757D7}" destId="{0E126B78-E212-4845-999A-197FB70914D6}" srcOrd="0" destOrd="0" presId="urn:microsoft.com/office/officeart/2011/layout/HexagonRadial"/>
    <dgm:cxn modelId="{F3510E88-A9DC-4E5E-99BF-53BEAEE29D9B}" type="presParOf" srcId="{3BB1088A-DC82-49BF-BDA2-FA6A65CCB5BB}" destId="{5A24C4AE-C119-4DFF-A79D-EB2318582839}" srcOrd="8" destOrd="0" presId="urn:microsoft.com/office/officeart/2011/layout/HexagonRadial"/>
    <dgm:cxn modelId="{43DE5A97-2AB5-4121-890B-D1CCC8479C6E}" type="presParOf" srcId="{3BB1088A-DC82-49BF-BDA2-FA6A65CCB5BB}" destId="{9FD40778-380D-4D79-AC51-B73784AD4F13}" srcOrd="9" destOrd="0" presId="urn:microsoft.com/office/officeart/2011/layout/HexagonRadial"/>
    <dgm:cxn modelId="{C81109A0-39FC-4048-80AC-373265DCC113}" type="presParOf" srcId="{9FD40778-380D-4D79-AC51-B73784AD4F13}" destId="{B61E9416-6F9D-4192-AFE4-E91031E6333E}" srcOrd="0" destOrd="0" presId="urn:microsoft.com/office/officeart/2011/layout/HexagonRadial"/>
    <dgm:cxn modelId="{DA48CC31-D109-4A98-BDF4-A4ADE1786FD3}" type="presParOf" srcId="{3BB1088A-DC82-49BF-BDA2-FA6A65CCB5BB}" destId="{1A75F33B-8901-470F-8014-4EEB66D72599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4CBF2-1CCE-49D9-9C4E-AE0CE1659B95}">
      <dsp:nvSpPr>
        <dsp:cNvPr id="0" name=""/>
        <dsp:cNvSpPr/>
      </dsp:nvSpPr>
      <dsp:spPr>
        <a:xfrm>
          <a:off x="2742312" y="940593"/>
          <a:ext cx="2219805" cy="167557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ผลกระทบและ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ความท้าทาย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ของเมือง</a:t>
          </a:r>
          <a:endParaRPr lang="en-US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086866" y="1200672"/>
        <a:ext cx="1530697" cy="1155413"/>
      </dsp:txXfrm>
    </dsp:sp>
    <dsp:sp modelId="{8DE4EF6B-CBDA-4215-BED5-CABB4ECAC868}">
      <dsp:nvSpPr>
        <dsp:cNvPr id="0" name=""/>
        <dsp:cNvSpPr/>
      </dsp:nvSpPr>
      <dsp:spPr>
        <a:xfrm>
          <a:off x="4416174" y="485728"/>
          <a:ext cx="610486" cy="526014"/>
        </a:xfrm>
        <a:prstGeom prst="hexagon">
          <a:avLst>
            <a:gd name="adj" fmla="val 28900"/>
            <a:gd name="vf" fmla="val 11547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3B15D-E027-4739-A903-CBEEE2009960}">
      <dsp:nvSpPr>
        <dsp:cNvPr id="0" name=""/>
        <dsp:cNvSpPr/>
      </dsp:nvSpPr>
      <dsp:spPr>
        <a:xfrm>
          <a:off x="1862084" y="2985"/>
          <a:ext cx="1982024" cy="828767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จำนวนประชากร</a:t>
          </a:r>
          <a:endParaRPr lang="en-US" sz="2400" b="1" kern="1200" dirty="0">
            <a:solidFill>
              <a:srgbClr val="FF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106179" y="105051"/>
        <a:ext cx="1493834" cy="624635"/>
      </dsp:txXfrm>
    </dsp:sp>
    <dsp:sp modelId="{D5BE0BC7-05AA-4B65-BE88-5D938DC56998}">
      <dsp:nvSpPr>
        <dsp:cNvPr id="0" name=""/>
        <dsp:cNvSpPr/>
      </dsp:nvSpPr>
      <dsp:spPr>
        <a:xfrm>
          <a:off x="5128659" y="1469095"/>
          <a:ext cx="610486" cy="526014"/>
        </a:xfrm>
        <a:prstGeom prst="hexagon">
          <a:avLst>
            <a:gd name="adj" fmla="val 28900"/>
            <a:gd name="vf" fmla="val 11547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26CC2-8B3A-4808-A95A-1DFAC6321C95}">
      <dsp:nvSpPr>
        <dsp:cNvPr id="0" name=""/>
        <dsp:cNvSpPr/>
      </dsp:nvSpPr>
      <dsp:spPr>
        <a:xfrm>
          <a:off x="547627" y="1037268"/>
          <a:ext cx="1976521" cy="1163293"/>
        </a:xfrm>
        <a:prstGeom prst="hexagon">
          <a:avLst>
            <a:gd name="adj" fmla="val 28570"/>
            <a:gd name="vf" fmla="val 11547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ความสมานฉันท์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ในสังคม</a:t>
          </a:r>
          <a:endParaRPr lang="en-US" sz="24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823121" y="1199412"/>
        <a:ext cx="1425533" cy="839005"/>
      </dsp:txXfrm>
    </dsp:sp>
    <dsp:sp modelId="{0E126B78-E212-4845-999A-197FB70914D6}">
      <dsp:nvSpPr>
        <dsp:cNvPr id="0" name=""/>
        <dsp:cNvSpPr/>
      </dsp:nvSpPr>
      <dsp:spPr>
        <a:xfrm>
          <a:off x="4633721" y="2579132"/>
          <a:ext cx="610486" cy="526014"/>
        </a:xfrm>
        <a:prstGeom prst="hexagon">
          <a:avLst>
            <a:gd name="adj" fmla="val 28900"/>
            <a:gd name="vf" fmla="val 11547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1C101-54EC-4E4A-98ED-B8A2306F55D3}">
      <dsp:nvSpPr>
        <dsp:cNvPr id="0" name=""/>
        <dsp:cNvSpPr/>
      </dsp:nvSpPr>
      <dsp:spPr>
        <a:xfrm>
          <a:off x="5764490" y="920307"/>
          <a:ext cx="2485221" cy="732775"/>
        </a:xfrm>
        <a:prstGeom prst="hexagon">
          <a:avLst>
            <a:gd name="adj" fmla="val 2857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การเรียนรู้ตลอดชีวิต</a:t>
          </a:r>
          <a:endParaRPr lang="en-US" sz="2400" b="1" kern="1200" dirty="0">
            <a:solidFill>
              <a:schemeClr val="accent2">
                <a:lumMod val="50000"/>
              </a:schemeClr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6041376" y="1001948"/>
        <a:ext cx="1931449" cy="569493"/>
      </dsp:txXfrm>
    </dsp:sp>
    <dsp:sp modelId="{B61E9416-6F9D-4192-AFE4-E91031E6333E}">
      <dsp:nvSpPr>
        <dsp:cNvPr id="0" name=""/>
        <dsp:cNvSpPr/>
      </dsp:nvSpPr>
      <dsp:spPr>
        <a:xfrm>
          <a:off x="3405974" y="2694358"/>
          <a:ext cx="610486" cy="526014"/>
        </a:xfrm>
        <a:prstGeom prst="hexagon">
          <a:avLst>
            <a:gd name="adj" fmla="val 289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24C4AE-C119-4DFF-A79D-EB2318582839}">
      <dsp:nvSpPr>
        <dsp:cNvPr id="0" name=""/>
        <dsp:cNvSpPr/>
      </dsp:nvSpPr>
      <dsp:spPr>
        <a:xfrm>
          <a:off x="5459089" y="1989238"/>
          <a:ext cx="2381808" cy="1299285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300" b="1" kern="12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เป้าหมาย</a:t>
          </a:r>
          <a:br>
            <a:rPr lang="th-TH" sz="2300" b="1" kern="12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2300" b="1" kern="12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การพัฒนาที่ยั่งยืน </a:t>
          </a:r>
          <a:br>
            <a:rPr lang="th-TH" sz="2300" b="1" kern="12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en-US" sz="2300" b="1" kern="12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17</a:t>
          </a:r>
          <a:r>
            <a:rPr lang="th-TH" sz="2300" b="1" kern="12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 ประการ </a:t>
          </a:r>
          <a:r>
            <a:rPr lang="en-US" sz="2300" b="1" kern="12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(SDGs)</a:t>
          </a:r>
        </a:p>
      </dsp:txBody>
      <dsp:txXfrm>
        <a:off x="5781308" y="2165010"/>
        <a:ext cx="1737370" cy="947741"/>
      </dsp:txXfrm>
    </dsp:sp>
    <dsp:sp modelId="{1A75F33B-8901-470F-8014-4EEB66D72599}">
      <dsp:nvSpPr>
        <dsp:cNvPr id="0" name=""/>
        <dsp:cNvSpPr/>
      </dsp:nvSpPr>
      <dsp:spPr>
        <a:xfrm>
          <a:off x="5153670" y="4075"/>
          <a:ext cx="2688932" cy="75598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การพัฒนาเศรษฐกิจ</a:t>
          </a:r>
          <a:endParaRPr lang="en-US" sz="24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449742" y="87314"/>
        <a:ext cx="2096788" cy="589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8BF3455F-6471-4BE6-B1F5-A603C75F6C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55875989-724F-41F5-9692-BEB9E61C8F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8A2A18-52B1-4A8A-8E2C-5062BFC97048}" type="datetimeFigureOut">
              <a:rPr lang="th-TH"/>
              <a:pPr>
                <a:defRPr/>
              </a:pPr>
              <a:t>09/01/62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978A660-EDA9-4F2D-A8BD-0B627EC997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032C1A4-9E73-40D3-9444-913E024D22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4F3811-C830-463A-8999-518CF13D48F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84F55A-487A-4CA8-B84E-A6481861AF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292556-BC8B-4342-BF42-7C0AF0D1D7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B346DFD-D853-479C-A616-C175AE4CC172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ED346E6-5ABB-40C8-85B1-42C1BC8D79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953E80C-6890-4937-8367-E0C5DCB65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807E5-830E-4642-8B47-A33DCC272B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CC6DF-878B-47E5-9F1D-BDA14CBEB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D2F80C-4489-4049-BA93-9B85FD89F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แทนรูปบนสไลด์ 1">
            <a:extLst>
              <a:ext uri="{FF2B5EF4-FFF2-40B4-BE49-F238E27FC236}">
                <a16:creationId xmlns:a16="http://schemas.microsoft.com/office/drawing/2014/main" id="{2D8E4361-084A-4352-8998-9C2718C32E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ตัวแทนบันทึกย่อ 2">
            <a:extLst>
              <a:ext uri="{FF2B5EF4-FFF2-40B4-BE49-F238E27FC236}">
                <a16:creationId xmlns:a16="http://schemas.microsoft.com/office/drawing/2014/main" id="{1E60E417-D82C-46BB-9E39-8DB2727D32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Cordia New" panose="020B0304020202020204" pitchFamily="34" charset="-34"/>
            </a:endParaRPr>
          </a:p>
        </p:txBody>
      </p:sp>
      <p:sp>
        <p:nvSpPr>
          <p:cNvPr id="29700" name="ตัวแทนหมายเลขสไลด์ 3">
            <a:extLst>
              <a:ext uri="{FF2B5EF4-FFF2-40B4-BE49-F238E27FC236}">
                <a16:creationId xmlns:a16="http://schemas.microsoft.com/office/drawing/2014/main" id="{26BFEC3A-2EE9-4824-AA19-5341FEE5A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DDBFEC-3B4A-486B-AAFB-5026F0FAD81A}" type="slidenum">
              <a:rPr lang="en-US" altLang="en-US" sz="1200" smtClean="0">
                <a:cs typeface="Cordia New" panose="020B0304020202020204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z="1200">
              <a:cs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2571750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314" y="2113635"/>
            <a:ext cx="8231372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E66A3-3A27-457A-A7EC-C5756801C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5550-3226-4A6E-9922-B2A50FF3C858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9D189-E6B1-42E2-A229-253A7FEE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027D8-6B45-4867-A027-17D6ABD2D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64775-90AA-455D-AE8E-F636B3C0B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8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0EB2E6-3B8E-4F85-8A4E-1075349B1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F80A-0B13-405C-8F77-C3C484527DDB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E336F5-5E91-49F6-BE45-0927CA73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9187B1-F029-4521-A82B-9856EAF9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1B27F-317A-4302-90D0-F5A21AC8D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2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42E75-7760-4A92-B1B8-BDAF6C820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1A066-212B-4EDF-BA2F-B01FCA4E1CF9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FF29E-2946-4438-BDD3-D417B473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2FBC4-942B-4FC1-91CC-6B73F9A9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CE4B-A760-4D3B-8A07-34F20A4BB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9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websites\free-power-point-templates\2012\logos.png">
            <a:extLst>
              <a:ext uri="{FF2B5EF4-FFF2-40B4-BE49-F238E27FC236}">
                <a16:creationId xmlns:a16="http://schemas.microsoft.com/office/drawing/2014/main" id="{B51B2F44-244B-4725-9841-0998B42026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325688"/>
            <a:ext cx="14636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9FC4A9-7246-45C6-89D8-012255E1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B492D-9A00-4893-A42B-2B5E3BCD43DA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2DB6F8-9762-43A4-B396-1FD163BAC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45C76F-5D74-4891-915F-89A60701C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C729-D150-476C-BA20-DF8D6F0F4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5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3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7E0E1-E5B1-447A-82B5-0B646815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A038-6611-48A4-A14D-8D489279BE6A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0F8D2-4D6B-4400-B9B0-B42A564E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79040-D07E-448D-9E80-3BDF7D21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2B12-D6F9-4498-AAA5-BB210B13BD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641360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197405"/>
            <a:ext cx="6413609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168E0-A3D6-4CDE-9D87-7DD5D351C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E732D-7349-4AA3-A591-1F511F79897A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A9D8C-FC02-493F-8BD1-C58B45412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6A151-218B-41C2-8806-C5E1E64F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7515D-4632-4DE5-A091-1DBABEC08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09927-BCAA-4AA9-9E32-AA1595C7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CD3A-730D-4390-BCD9-884ACEA9FAB0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B7510-8073-45DD-8E4B-87BF9BF0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FF8DC-6EBF-4844-A997-7A97BF7A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C2BE-5B05-4E03-939A-770449608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F7C1B96-8859-49BB-9569-305719BB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1758B-E34D-48E9-8FD0-5216091DFFAE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F2D93F-D27B-4D6B-8373-B27249C4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F69E53-EFCA-40FC-9543-47DAF696C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08210-7051-4F20-AE64-BE764114F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15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281175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A38D588-F50B-437A-90AE-2F7E4840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B6889-D9CD-4AA2-B292-7613121CEC9F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B7532E-83F6-4F6E-B95E-629486A6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B9F02F-64C3-4F31-8D9D-08EE3CE9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88A10-9F48-48CD-93EE-5DA97D925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5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5BFAF2-69C3-4E39-A417-C5E6CBA88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ABE4A-2E03-4E44-A2EE-F4EC2B68B34D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C3FFFE-D6B8-42D3-BDF5-F8CE48F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59EDFB-AA1B-49BC-8B06-8E1E6E28F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021D-DE79-43B6-BCA1-4FF6E078B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12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482357-B7F0-481E-A2CD-94F5772BE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AB657-23A2-4A42-9429-E3496625D308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D6D9B47-AFC7-4EE0-B125-EDF01C7E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A80E34D-CBBB-49DF-81CD-7C66E245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49D2-2089-409C-BA66-0D7EDAB8F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5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7188B5-8BFD-4DE6-BD08-02E69065B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23274-5709-4A33-A17E-AD6E1DDD683F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819B31-9175-49B5-B899-852A86FD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BA362A-ECE8-47D9-8D73-5A756970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262F0-8CEA-4B08-A84E-877FE629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8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5980F4F-E88B-44E7-A377-FB0A30E7851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C6B9551-C8F0-4F8E-8531-21678C97C8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BF8E4-C44F-4DD8-A376-44C32A320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E13BF3-EF45-482D-BEB3-96073778D243}" type="datetimeFigureOut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478C0-9523-454F-95F9-9867B85A3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4012F-B3DD-4811-BDB8-D854AFFD1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F6E573-BFE7-4774-BB65-89196C956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Box 6">
            <a:extLst>
              <a:ext uri="{FF2B5EF4-FFF2-40B4-BE49-F238E27FC236}">
                <a16:creationId xmlns:a16="http://schemas.microsoft.com/office/drawing/2014/main" id="{589B45E2-2CAE-4DCD-AAD1-1F4740CDA9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9525" y="5213350"/>
            <a:ext cx="8389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>
                <a:solidFill>
                  <a:srgbClr val="A6A6A6"/>
                </a:solidFill>
              </a:rPr>
              <a:t>This presentation uses a free template provided by FPPT.com</a:t>
            </a:r>
          </a:p>
          <a:p>
            <a:pPr eaLnBrk="1" hangingPunct="1">
              <a:defRPr/>
            </a:pPr>
            <a:r>
              <a:rPr lang="en-US" altLang="en-US" sz="1400">
                <a:solidFill>
                  <a:srgbClr val="A6A6A6"/>
                </a:solidFill>
              </a:rPr>
              <a:t>www.free-power-point-templates.com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9" r:id="rId2"/>
    <p:sldLayoutId id="214748377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6.emf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0F7CF-BE9A-4364-9B03-1A6C75B2A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" y="739775"/>
            <a:ext cx="7483475" cy="13731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เครือข่ายระดับโลกด้านเมืองแห่งการเรียนรู้ของยูเนสโก </a:t>
            </a:r>
            <a:br>
              <a:rPr lang="th-TH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สู่การเสริมสร้างความเข้มแข็งในการพัฒนาเมืองอย่างยั่งยืน </a:t>
            </a:r>
            <a:endParaRPr lang="en-US" b="1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AE798-4B0C-4B1B-8C71-D5C592CDF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463" y="2571750"/>
            <a:ext cx="5106987" cy="1374775"/>
          </a:xfrm>
        </p:spPr>
        <p:txBody>
          <a:bodyPr rtlCol="0">
            <a:normAutofit fontScale="92500" lnSpcReduction="1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 นางสาวดุริยา </a:t>
            </a:r>
            <a:r>
              <a:rPr lang="th-TH" sz="2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อมต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วิวัฒน์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ผู้ตรวจราชการกระทรวงศึกษาธิการ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 มกราคม 2562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โรงแรม </a:t>
            </a:r>
            <a:r>
              <a:rPr lang="th-TH" sz="2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เดอะ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สุโกศล กรุงเทพ ฯ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77DC777-2C59-4D97-8D31-7CAB2B8B4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625475"/>
            <a:ext cx="5345113" cy="5715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 </a:t>
            </a:r>
            <a:r>
              <a:rPr lang="en-US" sz="3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GNLC</a:t>
            </a:r>
            <a:br>
              <a:rPr lang="th-TH" sz="3200" dirty="0">
                <a:solidFill>
                  <a:srgbClr val="FF479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387" name="Content Placeholder 1">
            <a:extLst>
              <a:ext uri="{FF2B5EF4-FFF2-40B4-BE49-F238E27FC236}">
                <a16:creationId xmlns:a16="http://schemas.microsoft.com/office/drawing/2014/main" id="{EB528941-EDF0-4487-8107-578CF57A0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196975"/>
            <a:ext cx="7788275" cy="33591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เสริมสร้างความแข็งแกร่งให้พลเมืองมีความรู้ ทักษะ และทัศนคติใหม่ ๆ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ปรับตัวให้เข้ากับการเปลี่ยนแปลงทางสังคม เศรษฐกิจ และการเมืองของโลก </a:t>
            </a:r>
            <a:b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อย่างรวดเร็ว รวมทั้งสร้างความสมานฉันท์ให้เกิดขึ้นในสังคม ตลอดจนพัฒนา 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เศรษฐกิจ วัฒนธรรม และสิ่งแวดล้อมอย่างยั่งยืน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ส่งเสริมการแลกเปลี่ยนเรียนรู้ในระดับนโยบายและระดับปฏิบัติของเมืองสมาชิก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สนับสนุนการดำเนินความร่วมมือระหว่างกันในการพัฒนาศักยภาพ และ</a:t>
            </a:r>
            <a:b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สร้างเครื่องมือสู่การเป็นเมืองแห่งการเรียนรู้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>
                <a:solidFill>
                  <a:srgbClr val="FF479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altLang="en-US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02417BA-B328-49D5-AF65-7CCAE5B5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625475"/>
            <a:ext cx="5345113" cy="5715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การสมัครสมาชิก </a:t>
            </a:r>
            <a:r>
              <a:rPr lang="en-US" sz="3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GNLC</a:t>
            </a:r>
            <a:br>
              <a:rPr lang="th-TH" sz="3200" dirty="0">
                <a:solidFill>
                  <a:srgbClr val="FF479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411" name="Content Placeholder 1">
            <a:extLst>
              <a:ext uri="{FF2B5EF4-FFF2-40B4-BE49-F238E27FC236}">
                <a16:creationId xmlns:a16="http://schemas.microsoft.com/office/drawing/2014/main" id="{77623E26-DC2C-48CC-AEC2-E029BFFBD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174750"/>
            <a:ext cx="7940675" cy="3817938"/>
          </a:xfrm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มุ่งมั่นในการส่งเสริมการเรียนรู้ตลอดชีวิต </a:t>
            </a:r>
          </a:p>
          <a:p>
            <a:pPr marL="228600" indent="-228600" eaLnBrk="1" hangingPunct="1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มีวิสัยทัศน์ที่ชัดเจน</a:t>
            </a:r>
          </a:p>
          <a:p>
            <a:pPr marL="228600" indent="-228600" eaLnBrk="1" hangingPunct="1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เป็นเมืองแห่งการเรียนรู้ในอนาคต โดยผู้บริหารของเมืองจะต้องกำหนดวิสัยทัศน์ และ</a:t>
            </a:r>
            <a:br>
              <a:rPr lang="en-US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นำแนวทางของเครือข่าย </a:t>
            </a:r>
            <a:r>
              <a:rPr lang="en-US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UNESCO GNLC </a:t>
            </a:r>
            <a: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มาปรับใช้ในการพัฒนาเมืองตามบริบทของประเทศ</a:t>
            </a:r>
          </a:p>
          <a:p>
            <a:pPr marL="228600" indent="-228600" eaLnBrk="1" hangingPunct="1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ได้รับการเสนอชื่อโดย คณะกรรมการแห่งชาติว่าด้วยการศึกษา วิทยาศาสตร์ และวัฒนธรรม</a:t>
            </a:r>
            <a:b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แห่งสหประชาชาติ โดยไม่มีค่าใช้จ่ายหรือข้อผูกมัดใด ๆ ในการสมัครเข้าเป็นสมาชิก ฯ แต่เมืองจะต้องเห็นชอบวิสัยทัศน์ในการเป็นเมืองแห่งการเรียนรู้ที่ปรากฏตามเอกสารสำคัญขององค์การยูเนสโก ๒ ฉบับ ได้แก่ ปฏิญญากรุงปักกิ่งว่าด้วยการสร้างเมืองแห่งการเรียนรู้ และคุณสมบัติ</a:t>
            </a:r>
            <a:b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ของเมืองแห่งการเรียนรู้ </a:t>
            </a:r>
            <a:endParaRPr lang="en-US" altLang="en-US" sz="240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7ABE3FE7-211A-4637-BDAC-C4906C8CC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625475"/>
            <a:ext cx="5345113" cy="5715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การสมัครสมาชิก </a:t>
            </a:r>
            <a:r>
              <a:rPr lang="en-US" sz="3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GNLC</a:t>
            </a:r>
            <a:r>
              <a:rPr lang="th-TH" sz="3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(ต่อ)</a:t>
            </a:r>
            <a:br>
              <a:rPr lang="th-TH" sz="3200" dirty="0">
                <a:solidFill>
                  <a:srgbClr val="FF479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435" name="Content Placeholder 1">
            <a:extLst>
              <a:ext uri="{FF2B5EF4-FFF2-40B4-BE49-F238E27FC236}">
                <a16:creationId xmlns:a16="http://schemas.microsoft.com/office/drawing/2014/main" id="{F145F0CC-068B-47F6-911F-6C444B6D2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450" y="1349375"/>
            <a:ext cx="6718300" cy="2619375"/>
          </a:xfrm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รับรองโดยนายกเทศมนตรี หรือผู้แทนเมือง</a:t>
            </a:r>
          </a:p>
          <a:p>
            <a:pPr marL="228600" indent="-228600" eaLnBrk="1" hangingPunct="1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มีจำนวนประชากรอย่างน้อย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10,000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คนขึ้นไป</a:t>
            </a:r>
          </a:p>
          <a:p>
            <a:pPr marL="228600" indent="-228600" eaLnBrk="1" hangingPunct="1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บริหารงานโดยเทศบาล หรือสภาอื่นที่ได้รับการเลือกตั้งให้บริหารงาน</a:t>
            </a:r>
          </a:p>
          <a:p>
            <a:pPr marL="228600" indent="-228600" eaLnBrk="1" hangingPunct="1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0" algn="l"/>
              </a:tabLst>
            </a:pP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เป็นลักษณะของเทศบาลแห่งการเรียนรู้ หมู่บ้านแห่งการเรียนรู้ </a:t>
            </a:r>
            <a:b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เมืองแห่งการเรียนรู้ หรือชุมชนแห่งการเรียนรู้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F612A70-8889-4297-BB67-35B4844A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625475"/>
            <a:ext cx="5345113" cy="5715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ประโยชน์ของสมาชิก </a:t>
            </a:r>
            <a:r>
              <a:rPr lang="en-US" sz="3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GNLC</a:t>
            </a:r>
            <a:br>
              <a:rPr lang="th-TH" sz="3200" dirty="0">
                <a:solidFill>
                  <a:srgbClr val="FF479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459" name="Content Placeholder 1">
            <a:extLst>
              <a:ext uri="{FF2B5EF4-FFF2-40B4-BE49-F238E27FC236}">
                <a16:creationId xmlns:a16="http://schemas.microsoft.com/office/drawing/2014/main" id="{64DE72E5-31F6-485E-BFC8-873A279DB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450" y="1349375"/>
            <a:ext cx="7023100" cy="30543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ได้รับการแนะนำและการสนับสนุนในการดำเนินงาน</a:t>
            </a:r>
            <a:b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เพื่อสร้างเมืองแห่งการเรียนรู้</a:t>
            </a:r>
            <a:endParaRPr lang="en-US" altLang="en-US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ได้เป็นส่วนหนึ่งของเครือข่ายที่เข้มแข็ง และได้เสริมสร้างหุ้นส่วน</a:t>
            </a:r>
            <a:b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และเครือข่ายความร่วมมือ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ได้รับการยอมรับสำหรับความพยายาม และการดำเนินงานของเมือง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46A2B9-7AA7-41E5-A49F-2DF7FFDF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387350"/>
            <a:ext cx="6413500" cy="5715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จำนวนสมาชิก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GNLC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 </a:t>
            </a:r>
            <a:r>
              <a: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UIL</a:t>
            </a:r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ณ วันที่ 1 กรกฎาคม 2561)</a:t>
            </a:r>
            <a:endParaRPr lang="en-US" sz="24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ACAF379-1193-40D2-847F-31D46348E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850" y="1044575"/>
            <a:ext cx="5497513" cy="3665538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ภูมิภาค รวม 207 เมือง ใน 50 ประเทศ </a:t>
            </a:r>
          </a:p>
          <a:p>
            <a:pPr indent="142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ยุโรปและอเมริกาเหนือ (54) </a:t>
            </a:r>
          </a:p>
          <a:p>
            <a:pPr indent="142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ลาตินอเมริกาและแคริบเบียน (17) </a:t>
            </a:r>
          </a:p>
          <a:p>
            <a:pPr indent="142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รัฐอาหรับ (18) </a:t>
            </a:r>
          </a:p>
          <a:p>
            <a:pPr indent="142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แอฟ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ริกา (65) </a:t>
            </a:r>
          </a:p>
          <a:p>
            <a:pPr indent="14288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เอเชียและแปซิฟิก (53) </a:t>
            </a:r>
          </a:p>
        </p:txBody>
      </p:sp>
      <p:sp>
        <p:nvSpPr>
          <p:cNvPr id="20484" name="กล่องข้อความ 7">
            <a:extLst>
              <a:ext uri="{FF2B5EF4-FFF2-40B4-BE49-F238E27FC236}">
                <a16:creationId xmlns:a16="http://schemas.microsoft.com/office/drawing/2014/main" id="{5AC9BEAE-7A67-4DD3-8BA7-BFD575404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3794125"/>
            <a:ext cx="6261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4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เมืองในประเทศอาเซียนที่เป็นสมาชิก รวม 3 ประเทศ ได้แก่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en-US" sz="2400" b="1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อินโดนีเซีย (1) มาเลเซีย (1) และฟิลิปปินส์ (1)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72977A-EF7F-4C25-AF7D-794F41C95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1925" y="306388"/>
            <a:ext cx="5802313" cy="7635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รายชื่อเมืองที่ได้รับรางวัลเมืองแห่งการเรียนรู้ของยูเนสโก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507" name="Text Placeholder 4">
            <a:extLst>
              <a:ext uri="{FF2B5EF4-FFF2-40B4-BE49-F238E27FC236}">
                <a16:creationId xmlns:a16="http://schemas.microsoft.com/office/drawing/2014/main" id="{7EE3B068-5EC6-4F17-875E-8AE03D1D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138" y="1090613"/>
            <a:ext cx="4040187" cy="479425"/>
          </a:xfrm>
        </p:spPr>
        <p:txBody>
          <a:bodyPr/>
          <a:lstStyle/>
          <a:p>
            <a:pPr eaLnBrk="1" hangingPunct="1"/>
            <a:r>
              <a:rPr lang="th-TH" altLang="en-US" sz="2800">
                <a:solidFill>
                  <a:srgbClr val="6C1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altLang="en-US" sz="2800">
                <a:solidFill>
                  <a:srgbClr val="6C1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2558</a:t>
            </a:r>
            <a:r>
              <a:rPr lang="th-TH" altLang="en-US" sz="2800">
                <a:solidFill>
                  <a:srgbClr val="6C1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altLang="en-US" sz="2800">
                <a:solidFill>
                  <a:srgbClr val="6C1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r>
              <a:rPr lang="th-TH" altLang="en-US" sz="2800">
                <a:solidFill>
                  <a:srgbClr val="6C1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เมือง)</a:t>
            </a:r>
            <a:endParaRPr lang="en-US" altLang="en-US" sz="2800">
              <a:solidFill>
                <a:srgbClr val="6C1A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508" name="Content Placeholder 5">
            <a:extLst>
              <a:ext uri="{FF2B5EF4-FFF2-40B4-BE49-F238E27FC236}">
                <a16:creationId xmlns:a16="http://schemas.microsoft.com/office/drawing/2014/main" id="{41E632DD-AE0E-45BA-82C1-CD03D1260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38" y="1503363"/>
            <a:ext cx="3817937" cy="3335337"/>
          </a:xfrm>
        </p:spPr>
        <p:txBody>
          <a:bodyPr/>
          <a:lstStyle/>
          <a:p>
            <a:pPr marL="0" indent="0" algn="l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174625" algn="l"/>
                <a:tab pos="1947863" algn="l"/>
              </a:tabLst>
            </a:pP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Amman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จอร์แดน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altLang="en-US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Bahir Dar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เอธิโอเปีย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เมือง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Balanga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ฟิลิปปินส์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Beijing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จีน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Cork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ไอร์แลนด์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b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Espoo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ฟินแลนด์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Melton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ออสเตรเลีย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</a:t>
            </a:r>
            <a:r>
              <a:rPr lang="th-TH" altLang="en-US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Mexico City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เม็กซิโก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b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Namyangiu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เกาหลี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เมือง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Sorocaba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บราซิล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เมือง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Swansea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เกรตบริเตน และไอร์แลนด์เหนือ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Ybycui</a:t>
            </a:r>
            <a:r>
              <a:rPr lang="th-TH" altLang="en-US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ปารากวัย</a:t>
            </a:r>
            <a:endParaRPr lang="en-US" altLang="en-US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509" name="Text Placeholder 6">
            <a:extLst>
              <a:ext uri="{FF2B5EF4-FFF2-40B4-BE49-F238E27FC236}">
                <a16:creationId xmlns:a16="http://schemas.microsoft.com/office/drawing/2014/main" id="{BCED96B2-3B8C-432C-9316-B803C7414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00563" y="1090613"/>
            <a:ext cx="4041775" cy="479425"/>
          </a:xfrm>
        </p:spPr>
        <p:txBody>
          <a:bodyPr/>
          <a:lstStyle/>
          <a:p>
            <a:pPr eaLnBrk="1" hangingPunct="1"/>
            <a:r>
              <a:rPr lang="th-TH" altLang="en-US" sz="2800">
                <a:solidFill>
                  <a:srgbClr val="6C1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r>
              <a:rPr lang="en-US" altLang="en-US" sz="2800">
                <a:solidFill>
                  <a:srgbClr val="6C1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2560</a:t>
            </a:r>
            <a:r>
              <a:rPr lang="th-TH" altLang="en-US" sz="2800">
                <a:solidFill>
                  <a:srgbClr val="6C1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altLang="en-US" sz="2800">
                <a:solidFill>
                  <a:srgbClr val="6C1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  <a:r>
              <a:rPr lang="th-TH" altLang="en-US" sz="2800">
                <a:solidFill>
                  <a:srgbClr val="6C1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เมือง)</a:t>
            </a:r>
            <a:endParaRPr lang="en-US" altLang="en-US" sz="2800">
              <a:solidFill>
                <a:srgbClr val="6C1A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7D8EDFC-91D4-472E-A903-64E580786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3075" y="1503363"/>
            <a:ext cx="4733925" cy="3335337"/>
          </a:xfrm>
        </p:spPr>
        <p:txBody>
          <a:bodyPr/>
          <a:lstStyle/>
          <a:p>
            <a:pPr marL="0" indent="0" algn="l" eaLnBrk="1" hangingPunct="1">
              <a:spcBef>
                <a:spcPts val="0"/>
              </a:spcBef>
              <a:buFont typeface="Arial" panose="020B0604020202020204" pitchFamily="34" charset="0"/>
              <a:buNone/>
              <a:tabLst>
                <a:tab pos="174625" algn="l"/>
                <a:tab pos="1947863" algn="l"/>
              </a:tabLst>
              <a:defRPr/>
            </a:pP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Bristol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เกรตบริเตน และไอร์แลนด์เหนือ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 dirty="0" err="1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Camara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de Lobos 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โปรตุเกส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เมือง </a:t>
            </a:r>
            <a:r>
              <a:rPr lang="en-US" altLang="en-US" dirty="0" err="1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Contagem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บราซิล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เมือง 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Gelsenkirchen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เยอรมนี 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Giza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อียิปต์ 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Hangzhou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จีน 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Larissa 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กรีซ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</a:t>
            </a:r>
            <a:r>
              <a:rPr lang="th-TH" alt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Limerick 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ไอร์แลนด์ 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Maya-</a:t>
            </a:r>
            <a:r>
              <a:rPr lang="en-US" altLang="en-US" dirty="0" err="1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Baleo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แคเมอรูน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/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เมือง </a:t>
            </a:r>
            <a:r>
              <a:rPr lang="en-US" altLang="en-US" dirty="0" err="1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N’Zerekore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กินี 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เมือง 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Okayama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pc="-3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ญี่ปุ่น </a:t>
            </a:r>
            <a:r>
              <a:rPr lang="en-US" altLang="en-US" spc="-3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lang="th-TH" altLang="en-US" spc="-3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 spc="-3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Pecs</a:t>
            </a:r>
            <a:r>
              <a:rPr lang="th-TH" altLang="en-US" spc="-3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ฮังการี </a:t>
            </a:r>
            <a:r>
              <a:rPr lang="en-US" altLang="en-US" spc="-3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altLang="en-US" spc="-3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เมือง </a:t>
            </a:r>
            <a:r>
              <a:rPr lang="en-US" altLang="en-US" spc="-3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Surabaya</a:t>
            </a:r>
            <a:r>
              <a:rPr lang="th-TH" altLang="en-US" spc="-3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อินโดนีเซีย </a:t>
            </a:r>
            <a:r>
              <a:rPr lang="en-US" altLang="en-US" spc="-3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altLang="en-US" spc="-3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Suwon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เกาหลี 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เมือง 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Tunis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ตูนีเซีย 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Villa </a:t>
            </a:r>
            <a:r>
              <a:rPr lang="en-US" altLang="en-US" dirty="0" err="1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Maira</a:t>
            </a:r>
            <a:r>
              <a:rPr lang="en-US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อาร์เจนตินา </a:t>
            </a:r>
            <a:endParaRPr lang="en-US" altLang="en-US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1">
            <a:extLst>
              <a:ext uri="{FF2B5EF4-FFF2-40B4-BE49-F238E27FC236}">
                <a16:creationId xmlns:a16="http://schemas.microsoft.com/office/drawing/2014/main" id="{A0622857-65F5-44CB-A616-B00987D9B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185863"/>
            <a:ext cx="8245475" cy="35115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24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 sz="24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Suwon</a:t>
            </a:r>
            <a:r>
              <a:rPr lang="th-TH" altLang="en-US" sz="24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เกาหลี </a:t>
            </a:r>
            <a:endParaRPr lang="th-TH" altLang="en-US" sz="24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60325" eaLnBrk="1" hangingPunct="1">
              <a:spcBef>
                <a:spcPct val="0"/>
              </a:spcBef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ได้รับรางวัล </a:t>
            </a:r>
            <a:r>
              <a:rPr lang="en-US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GNLC</a:t>
            </a: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ปี </a:t>
            </a:r>
            <a:r>
              <a:rPr lang="en-US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indent="60325" eaLnBrk="1" hangingPunct="1">
              <a:spcBef>
                <a:spcPct val="0"/>
              </a:spcBef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พัฒนากลยุทธ์เชิงนวัตกรรมที่หลากหลาย เพื่อการเรียนรู้ตลอดชีวิตของพลเมืองในประเทศ</a:t>
            </a:r>
          </a:p>
          <a:p>
            <a:pPr indent="60325" eaLnBrk="1" hangingPunct="1">
              <a:spcBef>
                <a:spcPct val="0"/>
              </a:spcBef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สร้างเครือข่ายความร่วมมือกับเมืองอื่น ๆ และเสริมสร้างความเข้มแข็งให้กับสมาชิก </a:t>
            </a:r>
            <a:r>
              <a:rPr lang="en-US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GNLC</a:t>
            </a:r>
            <a:endParaRPr lang="th-TH" altLang="en-US" sz="24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24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 sz="24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Cork</a:t>
            </a:r>
            <a:r>
              <a:rPr lang="th-TH" altLang="en-US" sz="24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ไอร์แลนด์</a:t>
            </a:r>
            <a:endParaRPr lang="th-TH" altLang="en-US" sz="24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4763" eaLnBrk="1" hangingPunct="1">
              <a:spcBef>
                <a:spcPct val="0"/>
              </a:spcBef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ดำเนินโครงการ </a:t>
            </a:r>
            <a:r>
              <a:rPr lang="en-US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ชุมชนแห่งการเรียนรู้</a:t>
            </a:r>
            <a:r>
              <a:rPr lang="en-US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(Learning Neighborhood)</a:t>
            </a:r>
            <a:endParaRPr lang="th-TH" altLang="en-US" sz="24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4763" eaLnBrk="1" hangingPunct="1">
              <a:spcBef>
                <a:spcPct val="0"/>
              </a:spcBef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ส่งเสริมบทบาทของชุมชนด้านการเรียนรู้ตลอดชีวิตและการเรียนรู้ที่หลากหลาย </a:t>
            </a:r>
          </a:p>
          <a:p>
            <a:pPr indent="4763" eaLnBrk="1" hangingPunct="1">
              <a:spcBef>
                <a:spcPct val="0"/>
              </a:spcBef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จัดทำบันทึกความเข้าใจระหว่างเมืองกับโรงเรียน และสถาบันการศึกษา</a:t>
            </a:r>
          </a:p>
          <a:p>
            <a:pPr indent="4763" eaLnBrk="1" hangingPunct="1">
              <a:spcBef>
                <a:spcPct val="0"/>
              </a:spcBef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รณรงค์ผู้อาศัยในชุมชน ผู้มีรายได้น้อย ผู้ด้อยโอกาส และนักเรียนทำกิจกรรมร่วมกันในชุมชน </a:t>
            </a:r>
          </a:p>
          <a:p>
            <a:pPr indent="4763" eaLnBrk="1" hangingPunct="1">
              <a:spcBef>
                <a:spcPct val="0"/>
              </a:spcBef>
              <a:tabLst>
                <a:tab pos="0" algn="l"/>
              </a:tabLst>
              <a:defRPr/>
            </a:pPr>
            <a:endParaRPr lang="th-TH" altLang="en-US" sz="24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4763" eaLnBrk="1" hangingPunct="1">
              <a:spcBef>
                <a:spcPct val="0"/>
              </a:spcBef>
              <a:tabLst>
                <a:tab pos="0" algn="l"/>
              </a:tabLst>
              <a:defRPr/>
            </a:pPr>
            <a:endParaRPr lang="th-TH" altLang="en-US" sz="24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5887A8-3C2E-48F3-9884-D8C04D61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1925" y="117475"/>
            <a:ext cx="7177088" cy="10683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2800" b="1" dirty="0">
                <a:solidFill>
                  <a:srgbClr val="0000B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กรณีตัวอย่าง </a:t>
            </a:r>
            <a:r>
              <a:rPr lang="en-US" sz="2800" b="1" dirty="0">
                <a:solidFill>
                  <a:srgbClr val="0000B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800" b="1" dirty="0">
                <a:solidFill>
                  <a:srgbClr val="0000B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เครือข่ายระดับโลกด้านเมืองแห่งการเรียนรู้ของยูเนสโก</a:t>
            </a:r>
            <a:br>
              <a:rPr lang="en-US" sz="3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sz="26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UNESCO Global Network of Learning Cities - GNLC</a:t>
            </a:r>
            <a:br>
              <a:rPr lang="th-TH" sz="2600" dirty="0">
                <a:solidFill>
                  <a:srgbClr val="FF479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B3382A7-9282-432F-9C4E-B9606F20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288" y="128588"/>
            <a:ext cx="5808663" cy="10683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2800" b="1" dirty="0">
                <a:solidFill>
                  <a:srgbClr val="0000B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กรณีตัวอย่าง </a:t>
            </a:r>
            <a:r>
              <a:rPr lang="en-US" sz="2800" b="1" dirty="0">
                <a:solidFill>
                  <a:srgbClr val="0000B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800" b="1" dirty="0">
                <a:solidFill>
                  <a:srgbClr val="0000B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เครือข่ายเมืองสร้างสรรค์ของยูเนสโก</a:t>
            </a:r>
            <a:br>
              <a:rPr lang="en-US" sz="3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UNESCO Creative Cities Network - UCCN </a:t>
            </a:r>
            <a:br>
              <a:rPr lang="th-TH" sz="3200" dirty="0">
                <a:solidFill>
                  <a:srgbClr val="FF479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291" name="Content Placeholder 1">
            <a:extLst>
              <a:ext uri="{FF2B5EF4-FFF2-40B4-BE49-F238E27FC236}">
                <a16:creationId xmlns:a16="http://schemas.microsoft.com/office/drawing/2014/main" id="{FB3AE16C-FFC4-4E97-99D5-E54E3DAA5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208088"/>
            <a:ext cx="7788275" cy="36655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24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เมือง </a:t>
            </a:r>
            <a:r>
              <a:rPr lang="en-US" altLang="en-US" sz="24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Curitiba</a:t>
            </a:r>
            <a:r>
              <a:rPr lang="th-TH" altLang="en-US" sz="24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บราซิล</a:t>
            </a:r>
            <a:endParaRPr lang="th-TH" altLang="en-US" sz="24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60325" eaLnBrk="1" hangingPunct="1">
              <a:spcBef>
                <a:spcPct val="0"/>
              </a:spcBef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เครือข่ายเมืองสร้างสรรค์ของยูเนสโก สาขาการออกแบบ </a:t>
            </a:r>
          </a:p>
          <a:p>
            <a:pPr indent="60325" eaLnBrk="1" hangingPunct="1">
              <a:spcBef>
                <a:spcPct val="0"/>
              </a:spcBef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1 ในเมืองต้นแบบการพัฒนาที่ยั่งยืนของโลก </a:t>
            </a:r>
          </a:p>
          <a:p>
            <a:pPr indent="60325" eaLnBrk="1" hangingPunct="1">
              <a:spcBef>
                <a:spcPct val="0"/>
              </a:spcBef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เมืองที่เป็นมิตรกับสิ่งแวดล้อม</a:t>
            </a:r>
          </a:p>
          <a:p>
            <a:pPr indent="60325" eaLnBrk="1" hangingPunct="1">
              <a:spcBef>
                <a:spcPct val="0"/>
              </a:spcBef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ดึงคนมีรายได้น้อยในชุมชนให้มีส่วนร่วมทำกิจกรรม </a:t>
            </a:r>
            <a:endParaRPr lang="th-TH" altLang="en-US" sz="2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indent="4763" eaLnBrk="1" hangingPunct="1">
              <a:spcBef>
                <a:spcPct val="0"/>
              </a:spcBef>
              <a:tabLst>
                <a:tab pos="0" algn="l"/>
              </a:tabLst>
              <a:defRPr/>
            </a:pPr>
            <a:endParaRPr lang="th-TH" altLang="en-US" sz="24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3556" name="รูปภาพ 3" descr="https://en.unesco.org/creative-cities/sites/creative-cities/files/shenzen_0.jpg">
            <a:extLst>
              <a:ext uri="{FF2B5EF4-FFF2-40B4-BE49-F238E27FC236}">
                <a16:creationId xmlns:a16="http://schemas.microsoft.com/office/drawing/2014/main" id="{4B39F20B-7613-4A82-9B38-C9D288A28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2855913"/>
            <a:ext cx="29019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24B9745D-FAA8-4BEE-998C-600D3B74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433388"/>
            <a:ext cx="5345113" cy="5715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การดำเนินงานและแนวปฏิบัติที่ดีของไทย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291" name="Content Placeholder 1">
            <a:extLst>
              <a:ext uri="{FF2B5EF4-FFF2-40B4-BE49-F238E27FC236}">
                <a16:creationId xmlns:a16="http://schemas.microsoft.com/office/drawing/2014/main" id="{FA37EE62-D5E9-4C70-8767-EB9884667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349375"/>
            <a:ext cx="7635875" cy="33591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24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 กศน.</a:t>
            </a:r>
            <a:endParaRPr lang="th-TH" altLang="en-US" sz="24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4763" eaLnBrk="1" hangingPunct="1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หน่วยงานหลักในการประสานเพื่อสร้างเมืองแห่งการเรียนรู้ตามต้นแบบเมือง</a:t>
            </a:r>
            <a:b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แห่งการเรียนรู้จากผลการวิจัยของสำนักงาน กศน. </a:t>
            </a:r>
          </a:p>
          <a:p>
            <a:pPr indent="4763" eaLnBrk="1" hangingPunct="1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ดำเนินโครงการนำนโยบายและยุทธศาสตร์การสร้างเมืองแห่งการเรียนรู้สู่การปฏิบัติ </a:t>
            </a:r>
            <a:b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โดยสำนักงาน กศน. ภูเก็ต นำร่องโครงการใน 5 ภูมิภาคทั่วประเทศ </a:t>
            </a:r>
          </a:p>
          <a:p>
            <a:pPr indent="4763" eaLnBrk="1" hangingPunct="1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จัดประชุมหารือเพื่อถอดบทเรียนจากโครงการวิจัยสร้างต้นแบบเมืองแห่งการเรียนรู้</a:t>
            </a:r>
            <a:b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ของสำนักงาน กศน. เมื่อเดือนพฤษภาคม 2561 ณ โรงแรม </a:t>
            </a:r>
            <a:r>
              <a:rPr lang="th-TH" altLang="en-US" sz="2400" dirty="0" err="1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เดอะ</a:t>
            </a: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2400" dirty="0" err="1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รอยัล</a:t>
            </a: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ริ</a:t>
            </a:r>
            <a:r>
              <a:rPr lang="th-TH" altLang="en-US" sz="2400" dirty="0" err="1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เวอร์</a:t>
            </a: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</a:p>
          <a:p>
            <a:pPr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กรุงเทพ ฯ </a:t>
            </a:r>
          </a:p>
          <a:p>
            <a:pPr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endParaRPr lang="th-TH" altLang="en-US" sz="24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BB5D694-6D23-4EBA-924A-E2233457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433388"/>
            <a:ext cx="5345113" cy="5715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3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การดำเนินงานและแนวปฏิบัติที่ดีของไทย (ต่อ)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291" name="Content Placeholder 1">
            <a:extLst>
              <a:ext uri="{FF2B5EF4-FFF2-40B4-BE49-F238E27FC236}">
                <a16:creationId xmlns:a16="http://schemas.microsoft.com/office/drawing/2014/main" id="{0F30F266-E9DD-4A32-9565-BE58A0616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044575"/>
            <a:ext cx="8093075" cy="39179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24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เครือข่ายเมืองสร้างสรรค์ของยูเนสโก จำนวน 2 แห่ง ในประเทศไทย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en-US" altLang="en-US" sz="24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(UNESCO Creative Cities Network – UCCN) </a:t>
            </a:r>
            <a:endParaRPr lang="th-TH" altLang="en-US" sz="2400" b="1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0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th-TH" altLang="en-US" sz="24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เทศบาลนครภูเก็ต                             องค์การบริหารส่วนจังหวัดเชียงใหม่ </a:t>
            </a:r>
          </a:p>
          <a:p>
            <a:pPr indent="0" eaLnBrk="1" hangingPunct="1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th-TH" altLang="en-US" sz="24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สาขาวัฒนธรรมด้านอาหาร                             สาขาศิลปะและหัตถกรรมพื้นบ้าน </a:t>
            </a:r>
          </a:p>
          <a:p>
            <a:pPr indent="0" eaLnBrk="1" hangingPunct="1">
              <a:spcBef>
                <a:spcPts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endParaRPr lang="th-TH" altLang="en-US" sz="24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endParaRPr lang="th-TH" altLang="en-US" sz="24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endParaRPr lang="th-TH" altLang="en-US" sz="24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5604" name="รูปภาพ 3">
            <a:extLst>
              <a:ext uri="{FF2B5EF4-FFF2-40B4-BE49-F238E27FC236}">
                <a16:creationId xmlns:a16="http://schemas.microsoft.com/office/drawing/2014/main" id="{65EA85C7-E2F1-44FB-B6F2-C8FE95BB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765425"/>
            <a:ext cx="29559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99AC372-5A01-4095-A91A-AB9D5D443B0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45125" y="2738438"/>
            <a:ext cx="1812925" cy="2138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39B2CC56-2673-418A-B117-1CFB4FE96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1196975"/>
            <a:ext cx="8093075" cy="1069975"/>
          </a:xfrm>
          <a:solidFill>
            <a:srgbClr val="FFFF00"/>
          </a:solidFill>
          <a:ln w="28575">
            <a:solidFill>
              <a:srgbClr val="FF2549"/>
            </a:solidFill>
            <a:prstDash val="sysDash"/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3200" b="1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เครือข่ายระดับโลกด้านเมืองแห่งการเรียนรู้ของยูเนสโก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3200" b="1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altLang="en-US" sz="3200" b="1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UNESCO Global Network of Learning Cities - GNLC</a:t>
            </a:r>
            <a:r>
              <a:rPr lang="th-TH" altLang="en-US" sz="3200" b="1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altLang="en-US" sz="3200">
              <a:solidFill>
                <a:srgbClr val="0000B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8195" name="รูปภาพ 1">
            <a:extLst>
              <a:ext uri="{FF2B5EF4-FFF2-40B4-BE49-F238E27FC236}">
                <a16:creationId xmlns:a16="http://schemas.microsoft.com/office/drawing/2014/main" id="{EF7AEFEA-F417-4A73-9982-8B8823D5F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2419350"/>
            <a:ext cx="3970337" cy="23653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>
            <a:extLst>
              <a:ext uri="{FF2B5EF4-FFF2-40B4-BE49-F238E27FC236}">
                <a16:creationId xmlns:a16="http://schemas.microsoft.com/office/drawing/2014/main" id="{D300303F-DF9F-4BF4-93EA-2CC0C5A24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63" y="433388"/>
            <a:ext cx="3360737" cy="571500"/>
          </a:xfrm>
        </p:spPr>
        <p:txBody>
          <a:bodyPr/>
          <a:lstStyle/>
          <a:p>
            <a:pPr algn="ctr" eaLnBrk="1" hangingPunct="1"/>
            <a:r>
              <a:rPr lang="th-TH" altLang="en-US" sz="4000" b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บทวิเคราะห์ </a:t>
            </a:r>
            <a:endParaRPr lang="en-US" altLang="en-US" sz="4000" b="1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291" name="Content Placeholder 1">
            <a:extLst>
              <a:ext uri="{FF2B5EF4-FFF2-40B4-BE49-F238E27FC236}">
                <a16:creationId xmlns:a16="http://schemas.microsoft.com/office/drawing/2014/main" id="{655D95B7-EF0D-4931-A35C-6DBAE2F7A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1196975"/>
            <a:ext cx="8245475" cy="36655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lang="th-TH" altLang="en-US" sz="24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25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โอกาสและความท้าทายของประเทศไทยสู่ </a:t>
            </a:r>
            <a:r>
              <a:rPr lang="en-US" altLang="en-US" sz="25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GNLC</a:t>
            </a:r>
            <a:r>
              <a:rPr lang="th-TH" altLang="en-US" sz="25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ผ่านหลักการเรียนรู้ตลอดชีวิต </a:t>
            </a:r>
            <a:endParaRPr lang="en-US" altLang="en-US" sz="2500" b="1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eaLnBrk="1" hangingPunct="1">
              <a:spcBef>
                <a:spcPts val="60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en-US" altLang="en-US" sz="25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การใช้ประโยชน์จาก กศน. ตำบล เพื่อเป็นกลไกขับเคลื่อนการดำเนินงานด้านการพัฒนา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เมืองแห่งการเรียนรู้ อันจะนำไปสู่การเสริมสร้างความร่วมมือระหว่างภาคีเครือข่าย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en-US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2. </a:t>
            </a: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การกำหนดแผนงานโครงการอย่างชัดเจนและบูรณาการไว้ในแผนพัฒนาของเมือง 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en-US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3. </a:t>
            </a: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การจัดตั้งคณะทำงานอย่างเป็นรูปธรรม โดยเปิดโอกาสให้ผู้มีส่วนได้ส่วนเสียที่หลากหลาย  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(</a:t>
            </a:r>
            <a:r>
              <a:rPr lang="en-US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Multi-Stakeholder) </a:t>
            </a: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อาทิ ภาครัฐ ภาคเอกชน ภาคประชาสังคม ภาคธุรกิจ 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ภาคอุตสาหกรรม เป็นต้น ทั้งในและนอกพื้นที่ ได้เข้าถึงและมีส่วนร่วมในการพัฒนาเมือง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endParaRPr lang="th-TH" altLang="en-US" sz="24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endParaRPr lang="th-TH" altLang="en-US" sz="24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1">
            <a:extLst>
              <a:ext uri="{FF2B5EF4-FFF2-40B4-BE49-F238E27FC236}">
                <a16:creationId xmlns:a16="http://schemas.microsoft.com/office/drawing/2014/main" id="{73F2CD8A-518C-4DF7-A3E5-849326FA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1196975"/>
            <a:ext cx="8245475" cy="35131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0" algn="l"/>
              </a:tabLst>
              <a:defRPr/>
            </a:pPr>
            <a:r>
              <a:rPr lang="th-TH" altLang="en-US" sz="24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25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โอกาสและความท้าทายของประเทศไทยสู่ </a:t>
            </a:r>
            <a:r>
              <a:rPr lang="en-US" altLang="en-US" sz="25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GNLC</a:t>
            </a:r>
            <a:r>
              <a:rPr lang="th-TH" altLang="en-US" sz="2500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ผ่านหลักการเรียนรู้ตลอดชีวิต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4</a:t>
            </a:r>
            <a:r>
              <a:rPr lang="en-US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การใช้ประโยชน์จากงานวิจัยเชิงประจักษ์ (</a:t>
            </a:r>
            <a:r>
              <a:rPr lang="en-US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Evidence-based Research) </a:t>
            </a: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กรณีศึกษาและ 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การศึกษาสังเกตจากการดำเนินโครงการต่าง ๆ ของเมือง (</a:t>
            </a:r>
            <a:r>
              <a:rPr lang="en-US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Case Study/Project-based   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en-US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Observation) </a:t>
            </a: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เพื่อเป็นฐานข้อมูลอ้างอิงสำคัญในการปรับปรุงและพัฒนารูปแบบและ  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วิธีการบริหารจัดการเมืองแห่งการเรียนรู้ 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5</a:t>
            </a:r>
            <a:r>
              <a:rPr lang="en-US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การประยุกต์ใช้หลักปรัชญาของเศรษฐกิจพอเพียง เพื่อเป็นแนวทางสำคัญในการพัฒนา</a:t>
            </a:r>
            <a:b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เมืองแห่งการเรียนรู้อย่างยั่งยืน 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6</a:t>
            </a:r>
            <a:r>
              <a:rPr lang="en-US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การผลักดันเมืองที่เป็นเครือข่ายเมืองสร้างสรรค์ของยูเนสโกให้เข้าร่วมเป็นสมาชิกเครือข่าย</a:t>
            </a:r>
            <a:b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500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ระดับโลกด้านเมืองแห่งการเรียนรู้ของยูเนสโก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endParaRPr lang="th-TH" altLang="en-US" sz="24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endParaRPr lang="th-TH" altLang="en-US" sz="2400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651" name="Title 3">
            <a:extLst>
              <a:ext uri="{FF2B5EF4-FFF2-40B4-BE49-F238E27FC236}">
                <a16:creationId xmlns:a16="http://schemas.microsoft.com/office/drawing/2014/main" id="{44FFFED6-E5C1-468B-9656-FB6701504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63" y="433388"/>
            <a:ext cx="3360737" cy="571500"/>
          </a:xfrm>
        </p:spPr>
        <p:txBody>
          <a:bodyPr/>
          <a:lstStyle/>
          <a:p>
            <a:pPr algn="ctr" eaLnBrk="1" hangingPunct="1"/>
            <a:r>
              <a:rPr lang="th-TH" altLang="en-US" sz="4000" b="1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บทวิเคราะห์ </a:t>
            </a:r>
            <a:endParaRPr lang="en-US" altLang="en-US" sz="4000" b="1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B6E38F-0C50-4B62-948B-CE43FCA7AE76}"/>
              </a:ext>
            </a:extLst>
          </p:cNvPr>
          <p:cNvSpPr/>
          <p:nvPr/>
        </p:nvSpPr>
        <p:spPr>
          <a:xfrm>
            <a:off x="2739540" y="1655520"/>
            <a:ext cx="3667336" cy="1200329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ขอบคุณค่ะ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>
            <a:extLst>
              <a:ext uri="{FF2B5EF4-FFF2-40B4-BE49-F238E27FC236}">
                <a16:creationId xmlns:a16="http://schemas.microsoft.com/office/drawing/2014/main" id="{9D06E4B3-256D-484C-82F2-9420C1AC6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1919288"/>
            <a:ext cx="7788275" cy="36655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>
                <a:solidFill>
                  <a:srgbClr val="FF479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altLang="en-US">
              <a:solidFill>
                <a:srgbClr val="FF479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C6FABD2-4F7F-41D5-A14C-38EF571229F4}"/>
              </a:ext>
            </a:extLst>
          </p:cNvPr>
          <p:cNvGraphicFramePr/>
          <p:nvPr/>
        </p:nvGraphicFramePr>
        <p:xfrm>
          <a:off x="380405" y="1197404"/>
          <a:ext cx="8322499" cy="394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3C293E1-0C1B-4D97-BFA5-AF30D7E9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0988"/>
            <a:ext cx="5651500" cy="7635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en-US" altLang="en-US" sz="2400" b="1" dirty="0">
                <a:solidFill>
                  <a:srgbClr val="FF479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br>
              <a:rPr lang="en-US" altLang="en-US" sz="2400" b="1" dirty="0">
                <a:solidFill>
                  <a:srgbClr val="FF479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lang="th-TH" altLang="en-US" sz="2800" b="1" dirty="0"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เครือข่ายระดับโลกด้านเมืองแห่งการเรียนรู้ของยูเนสโก</a:t>
            </a:r>
            <a:br>
              <a:rPr lang="th-TH" altLang="en-US" sz="4000" b="1" dirty="0">
                <a:solidFill>
                  <a:srgbClr val="FF479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endParaRPr lang="en-US" sz="4400" b="1" dirty="0"/>
          </a:p>
        </p:txBody>
      </p:sp>
      <p:pic>
        <p:nvPicPr>
          <p:cNvPr id="9221" name="รูปภาพ 1">
            <a:extLst>
              <a:ext uri="{FF2B5EF4-FFF2-40B4-BE49-F238E27FC236}">
                <a16:creationId xmlns:a16="http://schemas.microsoft.com/office/drawing/2014/main" id="{56883E02-9DF2-44EE-8F10-993F97E2C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644900"/>
            <a:ext cx="2363788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F7F762DE-0E66-4603-BD01-D2716797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63" y="587375"/>
            <a:ext cx="5126037" cy="72072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เป้าหมายการพัฒนาที่ยั่งยืน 2030 </a:t>
            </a:r>
            <a:r>
              <a:rPr lang="en-US" sz="2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(SDGs)</a:t>
            </a:r>
            <a:r>
              <a:rPr lang="th-TH" sz="28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sz="4000" dirty="0">
                <a:solidFill>
                  <a:srgbClr val="FF479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243" name="Content Placeholder 1">
            <a:extLst>
              <a:ext uri="{FF2B5EF4-FFF2-40B4-BE49-F238E27FC236}">
                <a16:creationId xmlns:a16="http://schemas.microsoft.com/office/drawing/2014/main" id="{88C34D97-F57D-4819-97AC-ECB772092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1196975"/>
            <a:ext cx="8245475" cy="36655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b="1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altLang="en-US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44" name="รูปภาพ 2">
            <a:extLst>
              <a:ext uri="{FF2B5EF4-FFF2-40B4-BE49-F238E27FC236}">
                <a16:creationId xmlns:a16="http://schemas.microsoft.com/office/drawing/2014/main" id="{9458AF25-FA6A-411B-8974-37FC4C868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184275"/>
            <a:ext cx="7394575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C5122CA5-533F-4F68-9AA4-95E9191B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38" y="587375"/>
            <a:ext cx="8755062" cy="72072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3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เป้าหมายที่ 11 ทำให้เมืองและการตั้งถิ่นฐานของมนุษย์</a:t>
            </a:r>
            <a:br>
              <a:rPr lang="th-TH" sz="23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3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มีความครอบคลุม ปลอดภัย มีภูมิต้านทาน และยั่งยืน</a:t>
            </a:r>
            <a:br>
              <a:rPr lang="th-TH" sz="3200" dirty="0">
                <a:solidFill>
                  <a:srgbClr val="FF479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267" name="Content Placeholder 1">
            <a:extLst>
              <a:ext uri="{FF2B5EF4-FFF2-40B4-BE49-F238E27FC236}">
                <a16:creationId xmlns:a16="http://schemas.microsoft.com/office/drawing/2014/main" id="{1735A2C8-FCAE-49EF-88BF-5AE900883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1196975"/>
            <a:ext cx="8093075" cy="36655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23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11.1 สร้างหลักประกันว่าจะมีการเข้าถึงที่อยู่อาศัยและการบริการพื้นฐานที่พอเพียง ปลอดภัย และ</a:t>
            </a:r>
            <a:br>
              <a:rPr lang="th-TH" altLang="en-US" sz="23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3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ในราคาที่สามารถจ่ายได้ และยกระดับชุมชนแออัด ภายในปี 2573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23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11.2 จัดให้มีการเข้าถึงระบบคมนาคมขนส่งที่ยั่งยืน เข้าถึงได้ ปลอดภัย ในราคาที่สามารถจ่ายได้ สำหรับ 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23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ทุกคน พัฒนาความปลอดภัยทางถนน โดยการขยายการขนส่งสาธารณะ และคำนึงเป็นพิเศษถึง</a:t>
            </a:r>
            <a:br>
              <a:rPr lang="th-TH" altLang="en-US" sz="23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3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กลุ่มคนที่อยู่ในสถานการณ์ที่เปราะบาง ผู้หญิง เด็ก ผู้มีความบกพร่องทางร่างกาย และผู้สูงอายุ   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23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ภายในปี 2573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23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11.3 ยกระดับการพัฒนาเมืองและขีดความสามารถให้ครอบคลุมและยั่งยืน เพื่อการวางแผนและ</a:t>
            </a:r>
            <a:br>
              <a:rPr lang="th-TH" altLang="en-US" sz="23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3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การบริหารจัดการการตั้งถิ่นฐานของมนุษย์อย่างมีส่วนร่วม บูรณาการและยั่งยืนในทุกประเทศ   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23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ภายในปี 2573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23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11.4 เสริมความพยายามที่จะปกป้องและคุ้มครองมรดกทางวัฒนธรรมและทางธรรมชาติของโลก</a:t>
            </a:r>
            <a:endParaRPr lang="en-US" altLang="en-US" sz="230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9276EF13-541D-458A-8302-AEDEA88EB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38" y="587375"/>
            <a:ext cx="8755062" cy="72072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3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เป้าหมายที่ 11 เมืองและการตั้งถิ่นฐานของมนุษย์</a:t>
            </a:r>
            <a:br>
              <a:rPr lang="th-TH" sz="23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3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มีความครอบคลุม ปลอดภัย มีภูมิต้านทาน และยั่งยืน</a:t>
            </a:r>
            <a:br>
              <a:rPr lang="th-TH" sz="3200" dirty="0">
                <a:solidFill>
                  <a:srgbClr val="FF479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291" name="Content Placeholder 1">
            <a:extLst>
              <a:ext uri="{FF2B5EF4-FFF2-40B4-BE49-F238E27FC236}">
                <a16:creationId xmlns:a16="http://schemas.microsoft.com/office/drawing/2014/main" id="{1265D430-6736-4F94-A5BE-C2F299E9D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196975"/>
            <a:ext cx="7823200" cy="36655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11.5 ลดจำนวนการตายและจำนวนคนที่ได้รับผลกระทบ และลดการสูญเสียโดยตรงทางเศรษฐกิจ 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ที่เกี่ยวกับผลิตภัณฑ์มวลรวมภายในประเทศของโลกที่เกิดจากภัยพิบัติ ซึ่งรวมถึงภัยพิบัติ</a:t>
            </a:r>
            <a:b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ที่เกี่ยวกับน้ำ โดยมุ่งเป้าปกป้องคนจนและคนที่อยู่ในสถานการณ์ที่เปราะบาง </a:t>
            </a:r>
            <a:b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ภายในปี 2573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11.6 ลดผลกระทบทางลบของเมืองต่อสิ่งแวดล้อมต่อหัวประชากร โดยรวมถึงการให้ความสนใจ  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เป็นพิเศษต่อคุณภาพอากาศและการจัดการของเสียของเทศบาลและอื่น ๆ ภายในปี 2573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11.7 จัดให้มีการเข้าถึงพื้นที่สาธารณะสีเขียว ที่ปลอดภัยครอบคลุมและเข้าถึงได้ โดยถ้วนหน้า    </a:t>
            </a: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240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โดยเฉพาะผู้หญิง เด็ก คนชรา และผู้มีความบกพร่องทางร่างกาย ภายในปี 2573</a:t>
            </a:r>
            <a:endParaRPr lang="en-US" altLang="en-US" sz="240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65E3A923-5194-40F5-83BE-CA946BB75AB9}"/>
              </a:ext>
            </a:extLst>
          </p:cNvPr>
          <p:cNvSpPr txBox="1">
            <a:spLocks/>
          </p:cNvSpPr>
          <p:nvPr/>
        </p:nvSpPr>
        <p:spPr bwMode="auto">
          <a:xfrm>
            <a:off x="1060450" y="1196975"/>
            <a:ext cx="7215188" cy="1069975"/>
          </a:xfrm>
          <a:prstGeom prst="rect">
            <a:avLst/>
          </a:prstGeom>
          <a:solidFill>
            <a:srgbClr val="FFFF00"/>
          </a:solidFill>
          <a:ln w="38100">
            <a:solidFill>
              <a:srgbClr val="FF2549"/>
            </a:solidFill>
            <a:prstDash val="sys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4800" b="1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กลยุทธ์สู่การสร้างเมืองแห่งการเรียนรู้</a:t>
            </a:r>
            <a:endParaRPr lang="en-US" altLang="en-US" sz="4800" b="1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315" name="รูปภาพ 1">
            <a:extLst>
              <a:ext uri="{FF2B5EF4-FFF2-40B4-BE49-F238E27FC236}">
                <a16:creationId xmlns:a16="http://schemas.microsoft.com/office/drawing/2014/main" id="{283D9C2A-5A80-4F19-92E6-1372B309F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266950"/>
            <a:ext cx="442912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8CF554-37A7-4DFE-A08C-FD712DC41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1925" y="587375"/>
            <a:ext cx="5654675" cy="6096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 การประชุมนานาชาติว่าด้วยเมืองแห่งการเรียนรู้</a:t>
            </a:r>
            <a:br>
              <a:rPr lang="th-TH" sz="3200" dirty="0">
                <a:solidFill>
                  <a:srgbClr val="FF479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2A7CC7-8B58-4A41-808D-A2B21D49D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1196975"/>
            <a:ext cx="8245475" cy="3665538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th-TH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ครั้งที่ </a:t>
            </a:r>
            <a:r>
              <a:rPr lang="en-US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ปี </a:t>
            </a:r>
            <a:r>
              <a:rPr lang="en-US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2556</a:t>
            </a:r>
            <a:r>
              <a:rPr lang="th-TH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ณ กรุงปักกิ่ง สาธารณรัฐประชาชนจีน</a:t>
            </a:r>
          </a:p>
          <a:p>
            <a:pPr marL="457200" indent="53975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th-TH" dirty="0">
                <a:solidFill>
                  <a:srgbClr val="FF479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ปฏิญญากรุงปักกิ่งว่าด้วยการสร้างเมืองแห่งการเรียนรู้</a:t>
            </a:r>
          </a:p>
          <a:p>
            <a:pPr marL="457200" indent="53975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th-TH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คุณสมบัติของเมืองแห่งการเรียนรู้   </a:t>
            </a:r>
          </a:p>
          <a:p>
            <a:pPr marL="403225" indent="-403225"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th-TH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ปี </a:t>
            </a:r>
            <a:r>
              <a:rPr lang="en-US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2558</a:t>
            </a:r>
            <a:r>
              <a:rPr lang="th-TH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ณ กรุงเม็กซิโกซิตี สหรัฐเม็กซิโก</a:t>
            </a:r>
            <a:endParaRPr lang="th-TH" dirty="0">
              <a:solidFill>
                <a:srgbClr val="FF479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th-TH" dirty="0">
                <a:solidFill>
                  <a:srgbClr val="FF479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แถลงการณ์กรุงเม็กซิโกซิตีว่าด้วยเมืองแห่งการเรียนรู้อย่างยั่งยืน </a:t>
            </a:r>
          </a:p>
          <a:p>
            <a:pPr marL="403225" indent="-403225" eaLnBrk="1" hangingPunct="1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r>
              <a:rPr lang="th-TH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ครั้งที่ </a:t>
            </a:r>
            <a:r>
              <a:rPr lang="en-US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ปี </a:t>
            </a:r>
            <a:r>
              <a:rPr lang="en-US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</a:t>
            </a:r>
            <a:r>
              <a:rPr lang="th-TH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ณ เมืองคอร์ก สาธารณรัฐไอร์แลนด์ </a:t>
            </a:r>
          </a:p>
          <a:p>
            <a:pPr marL="457200" indent="114300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th-TH" dirty="0">
                <a:solidFill>
                  <a:srgbClr val="FF479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ข้อเรียกร้องเกี่ยวกับการปฏิบัติการเมืองคอร์กเพื่อพัฒนาเมืองแห่งการเรียนรู้ </a:t>
            </a:r>
            <a:endParaRPr lang="en-US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ตัวแทนเนื้อหา 2">
            <a:extLst>
              <a:ext uri="{FF2B5EF4-FFF2-40B4-BE49-F238E27FC236}">
                <a16:creationId xmlns:a16="http://schemas.microsoft.com/office/drawing/2014/main" id="{10778369-D583-4E4E-82FC-7876C0310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20713" y="414338"/>
            <a:ext cx="10680701" cy="5226050"/>
          </a:xfr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CB8660A5-E486-41F5-A90E-C25B8846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8913" y="128588"/>
            <a:ext cx="5345113" cy="5715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00B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Key Features of Learning Cities</a:t>
            </a:r>
            <a:br>
              <a:rPr lang="th-TH" b="1" dirty="0">
                <a:solidFill>
                  <a:srgbClr val="0000B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b="1" dirty="0">
              <a:solidFill>
                <a:srgbClr val="0000B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967</Words>
  <Application>Microsoft Office PowerPoint</Application>
  <PresentationFormat>On-screen Show (16:9)</PresentationFormat>
  <Paragraphs>127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เครือข่ายระดับโลกด้านเมืองแห่งการเรียนรู้ของยูเนสโก  สู่การเสริมสร้างความเข้มแข็งในการพัฒนาเมืองอย่างยั่งยืน </vt:lpstr>
      <vt:lpstr>PowerPoint Presentation</vt:lpstr>
      <vt:lpstr>  เครือข่ายระดับโลกด้านเมืองแห่งการเรียนรู้ของยูเนสโก </vt:lpstr>
      <vt:lpstr>เป้าหมายการพัฒนาที่ยั่งยืน 2030 (SDGs)  </vt:lpstr>
      <vt:lpstr>เป้าหมายที่ 11 ทำให้เมืองและการตั้งถิ่นฐานของมนุษย์ มีความครอบคลุม ปลอดภัย มีภูมิต้านทาน และยั่งยืน </vt:lpstr>
      <vt:lpstr>เป้าหมายที่ 11 เมืองและการตั้งถิ่นฐานของมนุษย์ มีความครอบคลุม ปลอดภัย มีภูมิต้านทาน และยั่งยืน </vt:lpstr>
      <vt:lpstr>PowerPoint Presentation</vt:lpstr>
      <vt:lpstr>  การประชุมนานาชาติว่าด้วยเมืองแห่งการเรียนรู้ </vt:lpstr>
      <vt:lpstr>Key Features of Learning Cities </vt:lpstr>
      <vt:lpstr>วัตถุประสงค์ GNLC </vt:lpstr>
      <vt:lpstr>การสมัครสมาชิก GNLC </vt:lpstr>
      <vt:lpstr>การสมัครสมาชิก GNLC (ต่อ) </vt:lpstr>
      <vt:lpstr>ประโยชน์ของสมาชิก GNLC </vt:lpstr>
      <vt:lpstr>จำนวนสมาชิก GNLC  (ข้อมูล UIL ณ วันที่ 1 กรกฎาคม 2561)</vt:lpstr>
      <vt:lpstr>  รายชื่อเมืองที่ได้รับรางวัลเมืองแห่งการเรียนรู้ของยูเนสโก</vt:lpstr>
      <vt:lpstr>   กรณีตัวอย่าง : เครือข่ายระดับโลกด้านเมืองแห่งการเรียนรู้ของยูเนสโก    UNESCO Global Network of Learning Cities - GNLC </vt:lpstr>
      <vt:lpstr>  กรณีตัวอย่าง : เครือข่ายเมืองสร้างสรรค์ของยูเนสโก   UNESCO Creative Cities Network - UCCN  </vt:lpstr>
      <vt:lpstr>การดำเนินงานและแนวปฏิบัติที่ดีของไทย</vt:lpstr>
      <vt:lpstr>การดำเนินงานและแนวปฏิบัติที่ดีของไทย (ต่อ)</vt:lpstr>
      <vt:lpstr>บทวิเคราะห์ </vt:lpstr>
      <vt:lpstr>บทวิเคราะห์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เครือข่ายระดับโลกด้านเมืองแห่งการเรียนรู้ของยูเนสโก  สู่การเสริมสร้างความเข้มแข็งในการพัฒนาเมืองอย่างยั่งยืน </dc:title>
  <dc:creator/>
  <cp:lastModifiedBy>dsiripak@gmail.com</cp:lastModifiedBy>
  <cp:revision>4</cp:revision>
  <dcterms:created xsi:type="dcterms:W3CDTF">2017-08-01T15:40:51Z</dcterms:created>
  <dcterms:modified xsi:type="dcterms:W3CDTF">2019-01-08T23:50:32Z</dcterms:modified>
</cp:coreProperties>
</file>